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rels" ContentType="application/vnd.openxmlformats-package.relationships+xml"/>
  <Override PartName="/customXml/itemProps116.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58"/>
  </p:handoutMasterIdLst>
  <p:sldIdLst>
    <p:sldId id="527" r:id="rId3"/>
    <p:sldId id="270" r:id="rId5"/>
    <p:sldId id="272" r:id="rId6"/>
    <p:sldId id="319" r:id="rId7"/>
    <p:sldId id="315" r:id="rId8"/>
    <p:sldId id="321" r:id="rId9"/>
    <p:sldId id="311" r:id="rId10"/>
    <p:sldId id="283" r:id="rId11"/>
    <p:sldId id="320" r:id="rId12"/>
    <p:sldId id="422" r:id="rId13"/>
    <p:sldId id="275" r:id="rId14"/>
    <p:sldId id="424" r:id="rId15"/>
    <p:sldId id="423" r:id="rId16"/>
    <p:sldId id="273" r:id="rId17"/>
    <p:sldId id="274" r:id="rId18"/>
    <p:sldId id="284" r:id="rId19"/>
    <p:sldId id="277" r:id="rId20"/>
    <p:sldId id="280" r:id="rId21"/>
    <p:sldId id="344" r:id="rId22"/>
    <p:sldId id="318" r:id="rId23"/>
    <p:sldId id="276" r:id="rId24"/>
    <p:sldId id="346" r:id="rId25"/>
    <p:sldId id="360" r:id="rId26"/>
    <p:sldId id="492" r:id="rId27"/>
    <p:sldId id="362" r:id="rId28"/>
    <p:sldId id="581" r:id="rId29"/>
    <p:sldId id="582" r:id="rId30"/>
    <p:sldId id="526" r:id="rId31"/>
    <p:sldId id="398" r:id="rId32"/>
    <p:sldId id="399" r:id="rId33"/>
    <p:sldId id="467" r:id="rId34"/>
    <p:sldId id="466" r:id="rId35"/>
    <p:sldId id="430" r:id="rId36"/>
    <p:sldId id="401" r:id="rId37"/>
    <p:sldId id="431" r:id="rId38"/>
    <p:sldId id="402" r:id="rId39"/>
    <p:sldId id="493" r:id="rId40"/>
    <p:sldId id="374" r:id="rId41"/>
    <p:sldId id="534" r:id="rId42"/>
    <p:sldId id="385" r:id="rId43"/>
    <p:sldId id="404" r:id="rId44"/>
    <p:sldId id="494" r:id="rId45"/>
    <p:sldId id="529" r:id="rId46"/>
    <p:sldId id="530" r:id="rId47"/>
    <p:sldId id="363" r:id="rId48"/>
    <p:sldId id="531" r:id="rId49"/>
    <p:sldId id="532" r:id="rId50"/>
    <p:sldId id="533" r:id="rId51"/>
    <p:sldId id="386" r:id="rId52"/>
    <p:sldId id="297" r:id="rId53"/>
    <p:sldId id="387" r:id="rId54"/>
    <p:sldId id="291" r:id="rId55"/>
    <p:sldId id="610" r:id="rId56"/>
    <p:sldId id="293"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yao" initials="w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A6858"/>
    <a:srgbClr val="956F8E"/>
    <a:srgbClr val="7073A7"/>
    <a:srgbClr val="3575B4"/>
    <a:srgbClr val="FFD966"/>
    <a:srgbClr val="A9D18E"/>
    <a:srgbClr val="F4B183"/>
    <a:srgbClr val="9DC3E6"/>
    <a:srgbClr val="C55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78" autoAdjust="0"/>
    <p:restoredTop sz="94660"/>
  </p:normalViewPr>
  <p:slideViewPr>
    <p:cSldViewPr snapToGrid="0">
      <p:cViewPr varScale="1">
        <p:scale>
          <a:sx n="85" d="100"/>
          <a:sy n="85" d="100"/>
        </p:scale>
        <p:origin x="420" y="90"/>
      </p:cViewPr>
      <p:guideLst>
        <p:guide orient="horz" pos="2531"/>
        <p:guide pos="3778"/>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4" Type="http://schemas.openxmlformats.org/officeDocument/2006/relationships/customXml" Target="../customXml/item1.xml"/><Relationship Id="rId63" Type="http://schemas.openxmlformats.org/officeDocument/2006/relationships/customXmlProps" Target="../customXml/itemProps116.xml"/><Relationship Id="rId62" Type="http://schemas.openxmlformats.org/officeDocument/2006/relationships/commentAuthors" Target="commentAuthors.xml"/><Relationship Id="rId61" Type="http://schemas.openxmlformats.org/officeDocument/2006/relationships/tableStyles" Target="tableStyles.xml"/><Relationship Id="rId60" Type="http://schemas.openxmlformats.org/officeDocument/2006/relationships/viewProps" Target="viewProps.xml"/><Relationship Id="rId6" Type="http://schemas.openxmlformats.org/officeDocument/2006/relationships/slide" Target="slides/slide3.xml"/><Relationship Id="rId59" Type="http://schemas.openxmlformats.org/officeDocument/2006/relationships/presProps" Target="presProps.xml"/><Relationship Id="rId58" Type="http://schemas.openxmlformats.org/officeDocument/2006/relationships/handoutMaster" Target="handoutMasters/handoutMaster1.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fld>
            <a:endParaRPr lang="zh-CN" altLang="en-US">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669882" y="2588281"/>
            <a:ext cx="10852237" cy="899167"/>
          </a:xfr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669882" y="3566160"/>
            <a:ext cx="10852237" cy="950984"/>
          </a:xfr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669882" y="2588281"/>
            <a:ext cx="10852237" cy="899167"/>
          </a:xfrm>
        </p:spPr>
        <p:txBody>
          <a:bodyPr vert="horz" lIns="101600" tIns="38100" rIns="25400" bIns="38100" rtlCol="0" anchor="t" anchorCtr="0">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a:sym typeface="+mn-ea"/>
              </a:rPr>
              <a:t>单击此处编辑标题</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1296000"/>
            <a:ext cx="10852237" cy="504135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3808730"/>
            <a:ext cx="10852237" cy="624845"/>
          </a:xfrm>
        </p:spPr>
        <p:txBody>
          <a:bodyPr lIns="101600" tIns="38100" rIns="63500" bIns="38100" anchor="t" anchorCtr="0">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
            </p:custDataLst>
          </p:nvPr>
        </p:nvSpPr>
        <p:spPr>
          <a:xfrm>
            <a:off x="669925" y="4511675"/>
            <a:ext cx="10852237" cy="1077985"/>
          </a:xfrm>
        </p:spPr>
        <p:txBody>
          <a:bodyPr lIns="101600"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1296000"/>
            <a:ext cx="5283242" cy="50400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1296000"/>
            <a:ext cx="528324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32000"/>
            <a:ext cx="10852237" cy="648000"/>
          </a:xfrm>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1296000"/>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789043"/>
            <a:ext cx="5283200"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296000"/>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789043"/>
            <a:ext cx="5283242" cy="4552234"/>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ctr" anchorCtr="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69930" y="1296000"/>
            <a:ext cx="5283242" cy="5040000"/>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238925" y="1296000"/>
            <a:ext cx="5283242" cy="50400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61.xml"/><Relationship Id="rId17" Type="http://schemas.openxmlformats.org/officeDocument/2006/relationships/tags" Target="../tags/tag60.xml"/><Relationship Id="rId16" Type="http://schemas.openxmlformats.org/officeDocument/2006/relationships/tags" Target="../tags/tag59.xml"/><Relationship Id="rId15" Type="http://schemas.openxmlformats.org/officeDocument/2006/relationships/tags" Target="../tags/tag58.xml"/><Relationship Id="rId14" Type="http://schemas.openxmlformats.org/officeDocument/2006/relationships/tags" Target="../tags/tag57.xml"/><Relationship Id="rId13" Type="http://schemas.openxmlformats.org/officeDocument/2006/relationships/tags" Target="../tags/tag56.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69882" y="432000"/>
            <a:ext cx="10852237" cy="648000"/>
          </a:xfrm>
          <a:prstGeom prst="rect">
            <a:avLst/>
          </a:prstGeom>
        </p:spPr>
        <p:txBody>
          <a:bodyPr vert="horz" lIns="101600" tIns="38100" rIns="76200" bIns="38100" rtlCol="0" anchor="ctr"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69882" y="1296000"/>
            <a:ext cx="10852237" cy="5040000"/>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lt"/>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71.xml"/><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2.xml"/><Relationship Id="rId7" Type="http://schemas.openxmlformats.org/officeDocument/2006/relationships/image" Target="../media/image2.png"/><Relationship Id="rId6" Type="http://schemas.openxmlformats.org/officeDocument/2006/relationships/image" Target="../media/image8.svg"/><Relationship Id="rId5" Type="http://schemas.openxmlformats.org/officeDocument/2006/relationships/image" Target="../media/image15.png"/><Relationship Id="rId4" Type="http://schemas.openxmlformats.org/officeDocument/2006/relationships/image" Target="../media/image7.svg"/><Relationship Id="rId3" Type="http://schemas.openxmlformats.org/officeDocument/2006/relationships/image" Target="../media/image14.png"/><Relationship Id="rId2" Type="http://schemas.openxmlformats.org/officeDocument/2006/relationships/image" Target="../media/image6.svg"/><Relationship Id="rId10" Type="http://schemas.openxmlformats.org/officeDocument/2006/relationships/notesSlide" Target="../notesSlides/notesSlide11.xml"/><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image" Target="../media/image2.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1.xml"/><Relationship Id="rId3" Type="http://schemas.openxmlformats.org/officeDocument/2006/relationships/tags" Target="../tags/tag74.xml"/><Relationship Id="rId2" Type="http://schemas.openxmlformats.org/officeDocument/2006/relationships/image" Target="../media/image2.png"/><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2.svg"/><Relationship Id="rId7" Type="http://schemas.openxmlformats.org/officeDocument/2006/relationships/image" Target="../media/image21.png"/><Relationship Id="rId6" Type="http://schemas.openxmlformats.org/officeDocument/2006/relationships/image" Target="../media/image11.svg"/><Relationship Id="rId5" Type="http://schemas.openxmlformats.org/officeDocument/2006/relationships/image" Target="../media/image20.png"/><Relationship Id="rId4" Type="http://schemas.openxmlformats.org/officeDocument/2006/relationships/image" Target="../media/image10.svg"/><Relationship Id="rId3" Type="http://schemas.openxmlformats.org/officeDocument/2006/relationships/image" Target="../media/image19.png"/><Relationship Id="rId2" Type="http://schemas.openxmlformats.org/officeDocument/2006/relationships/image" Target="../media/image9.svg"/><Relationship Id="rId12" Type="http://schemas.openxmlformats.org/officeDocument/2006/relationships/notesSlide" Target="../notesSlides/notesSlide14.xml"/><Relationship Id="rId11" Type="http://schemas.openxmlformats.org/officeDocument/2006/relationships/slideLayout" Target="../slideLayouts/slideLayout1.xml"/><Relationship Id="rId10" Type="http://schemas.openxmlformats.org/officeDocument/2006/relationships/tags" Target="../tags/tag75.xml"/><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16.svg"/><Relationship Id="rId7" Type="http://schemas.openxmlformats.org/officeDocument/2006/relationships/image" Target="../media/image25.png"/><Relationship Id="rId6" Type="http://schemas.openxmlformats.org/officeDocument/2006/relationships/image" Target="../media/image15.svg"/><Relationship Id="rId5" Type="http://schemas.openxmlformats.org/officeDocument/2006/relationships/image" Target="../media/image24.png"/><Relationship Id="rId4" Type="http://schemas.openxmlformats.org/officeDocument/2006/relationships/image" Target="../media/image14.svg"/><Relationship Id="rId3" Type="http://schemas.openxmlformats.org/officeDocument/2006/relationships/image" Target="../media/image23.png"/><Relationship Id="rId2" Type="http://schemas.openxmlformats.org/officeDocument/2006/relationships/image" Target="../media/image13.svg"/><Relationship Id="rId12" Type="http://schemas.openxmlformats.org/officeDocument/2006/relationships/notesSlide" Target="../notesSlides/notesSlide15.xml"/><Relationship Id="rId11" Type="http://schemas.openxmlformats.org/officeDocument/2006/relationships/slideLayout" Target="../slideLayouts/slideLayout1.xml"/><Relationship Id="rId10" Type="http://schemas.openxmlformats.org/officeDocument/2006/relationships/tags" Target="../tags/tag76.xml"/><Relationship Id="rId1"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xml"/><Relationship Id="rId3" Type="http://schemas.openxmlformats.org/officeDocument/2006/relationships/tags" Target="../tags/tag78.xml"/><Relationship Id="rId2" Type="http://schemas.openxmlformats.org/officeDocument/2006/relationships/image" Target="../media/image26.pn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tags" Target="../tags/tag79.xml"/><Relationship Id="rId5" Type="http://schemas.openxmlformats.org/officeDocument/2006/relationships/image" Target="../media/image30.png"/><Relationship Id="rId4" Type="http://schemas.openxmlformats.org/officeDocument/2006/relationships/image" Target="../media/image2.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tags" Target="../tags/tag80.xml"/><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35.png"/><Relationship Id="rId7" Type="http://schemas.openxmlformats.org/officeDocument/2006/relationships/image" Target="../media/image34.png"/><Relationship Id="rId6" Type="http://schemas.openxmlformats.org/officeDocument/2006/relationships/image" Target="file:///C:\Users\Administrator\AppData\Local\Temp\wps\INetCache\6703433eeedcbd59e4a96d95bb0646b2" TargetMode="External"/><Relationship Id="rId5" Type="http://schemas.openxmlformats.org/officeDocument/2006/relationships/image" Target="../media/image33.jpeg"/><Relationship Id="rId4" Type="http://schemas.openxmlformats.org/officeDocument/2006/relationships/image" Target="file:///C:\Users\Administrator\AppData\Local\Temp\wps\INetCache\faf0d5803e6c139d41f3abecb7c34a61" TargetMode="External"/><Relationship Id="rId3" Type="http://schemas.openxmlformats.org/officeDocument/2006/relationships/image" Target="../media/image32.jpeg"/><Relationship Id="rId2" Type="http://schemas.openxmlformats.org/officeDocument/2006/relationships/image" Target="file:///C:\Users\Administrator\AppData\Local\Temp\wps\INetCache\4a5ba5e670c2803f9d1a62d935993146" TargetMode="External"/><Relationship Id="rId12" Type="http://schemas.openxmlformats.org/officeDocument/2006/relationships/notesSlide" Target="../notesSlides/notesSlide20.xml"/><Relationship Id="rId11" Type="http://schemas.openxmlformats.org/officeDocument/2006/relationships/slideLayout" Target="../slideLayouts/slideLayout1.xml"/><Relationship Id="rId10" Type="http://schemas.openxmlformats.org/officeDocument/2006/relationships/tags" Target="../tags/tag81.xml"/><Relationship Id="rId1" Type="http://schemas.openxmlformats.org/officeDocument/2006/relationships/image" Target="../media/image31.jpe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tags" Target="../tags/tag82.xml"/><Relationship Id="rId4" Type="http://schemas.openxmlformats.org/officeDocument/2006/relationships/image" Target="../media/image2.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tags" Target="../tags/tag83.xml"/><Relationship Id="rId4" Type="http://schemas.openxmlformats.org/officeDocument/2006/relationships/image" Target="../media/image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tags" Target="../tags/tag84.xml"/><Relationship Id="rId4" Type="http://schemas.openxmlformats.org/officeDocument/2006/relationships/image" Target="../media/image2.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tags" Target="../tags/tag85.xml"/><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tags" Target="../tags/tag86.xml"/><Relationship Id="rId4" Type="http://schemas.openxmlformats.org/officeDocument/2006/relationships/image" Target="../media/image2.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1.xml"/><Relationship Id="rId6" Type="http://schemas.openxmlformats.org/officeDocument/2006/relationships/tags" Target="../tags/tag87.xml"/><Relationship Id="rId5" Type="http://schemas.openxmlformats.org/officeDocument/2006/relationships/image" Target="../media/image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xml"/><Relationship Id="rId5" Type="http://schemas.openxmlformats.org/officeDocument/2006/relationships/tags" Target="../tags/tag88.xml"/><Relationship Id="rId4" Type="http://schemas.openxmlformats.org/officeDocument/2006/relationships/image" Target="../media/image2.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1.xml"/><Relationship Id="rId5" Type="http://schemas.openxmlformats.org/officeDocument/2006/relationships/tags" Target="../tags/tag89.xml"/><Relationship Id="rId4" Type="http://schemas.openxmlformats.org/officeDocument/2006/relationships/image" Target="../media/image2.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tags" Target="../tags/tag90.xml"/><Relationship Id="rId3" Type="http://schemas.openxmlformats.org/officeDocument/2006/relationships/image" Target="../media/image2.png"/><Relationship Id="rId2" Type="http://schemas.openxmlformats.org/officeDocument/2006/relationships/image" Target="../media/image59.png"/><Relationship Id="rId1" Type="http://schemas.openxmlformats.org/officeDocument/2006/relationships/image" Target="../media/image58.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xml"/><Relationship Id="rId4" Type="http://schemas.openxmlformats.org/officeDocument/2006/relationships/tags" Target="../tags/tag64.xml"/><Relationship Id="rId3" Type="http://schemas.openxmlformats.org/officeDocument/2006/relationships/image" Target="../media/image5.png"/><Relationship Id="rId2" Type="http://schemas.openxmlformats.org/officeDocument/2006/relationships/image" Target="../media/image1.svg"/><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30.xml"/><Relationship Id="rId5" Type="http://schemas.openxmlformats.org/officeDocument/2006/relationships/slideLayout" Target="../slideLayouts/slideLayout1.xml"/><Relationship Id="rId4" Type="http://schemas.openxmlformats.org/officeDocument/2006/relationships/tags" Target="../tags/tag91.xml"/><Relationship Id="rId3" Type="http://schemas.openxmlformats.org/officeDocument/2006/relationships/image" Target="../media/image2.png"/><Relationship Id="rId2" Type="http://schemas.openxmlformats.org/officeDocument/2006/relationships/image" Target="../media/image61.png"/><Relationship Id="rId1" Type="http://schemas.openxmlformats.org/officeDocument/2006/relationships/image" Target="../media/image60.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1.xml"/><Relationship Id="rId7" Type="http://schemas.openxmlformats.org/officeDocument/2006/relationships/tags" Target="../tags/tag92.xml"/><Relationship Id="rId6" Type="http://schemas.openxmlformats.org/officeDocument/2006/relationships/image" Target="../media/image2.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image" Target="../media/image62.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tags" Target="../tags/tag93.xml"/><Relationship Id="rId3" Type="http://schemas.openxmlformats.org/officeDocument/2006/relationships/image" Target="../media/image2.png"/><Relationship Id="rId2" Type="http://schemas.openxmlformats.org/officeDocument/2006/relationships/image" Target="file:///C:\Users\Administrator\AppData\Local\Temp\wps\INetCache\2af7c245f80170a09f565efd081d850e" TargetMode="External"/><Relationship Id="rId1" Type="http://schemas.openxmlformats.org/officeDocument/2006/relationships/image" Target="../media/image67.jpe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tags" Target="../tags/tag94.xml"/><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image" Target="../media/image68.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1.xml"/><Relationship Id="rId4" Type="http://schemas.openxmlformats.org/officeDocument/2006/relationships/tags" Target="../tags/tag95.xml"/><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image" Target="../media/image70.png"/></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tags" Target="../tags/tag96.xml"/><Relationship Id="rId2" Type="http://schemas.openxmlformats.org/officeDocument/2006/relationships/image" Target="../media/image2.png"/><Relationship Id="rId1" Type="http://schemas.openxmlformats.org/officeDocument/2006/relationships/image" Target="../media/image72.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tags" Target="../tags/tag97.xml"/><Relationship Id="rId5" Type="http://schemas.openxmlformats.org/officeDocument/2006/relationships/image" Target="../media/image2.png"/><Relationship Id="rId4" Type="http://schemas.openxmlformats.org/officeDocument/2006/relationships/image" Target="../media/image76.png"/><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slides/_rels/slide37.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1.xml"/><Relationship Id="rId4" Type="http://schemas.openxmlformats.org/officeDocument/2006/relationships/tags" Target="../tags/tag98.xml"/><Relationship Id="rId3" Type="http://schemas.openxmlformats.org/officeDocument/2006/relationships/image" Target="../media/image2.png"/><Relationship Id="rId2" Type="http://schemas.openxmlformats.org/officeDocument/2006/relationships/image" Target="file:///C:\Users\Administrator\AppData\Local\Temp\wps\INetCache\f18d58144288389d49cf550a0ae28a54" TargetMode="External"/><Relationship Id="rId1" Type="http://schemas.openxmlformats.org/officeDocument/2006/relationships/image" Target="../media/image77.jpe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1.xml"/><Relationship Id="rId4" Type="http://schemas.openxmlformats.org/officeDocument/2006/relationships/tags" Target="../tags/tag99.xml"/><Relationship Id="rId3" Type="http://schemas.openxmlformats.org/officeDocument/2006/relationships/image" Target="../media/image2.png"/><Relationship Id="rId2" Type="http://schemas.openxmlformats.org/officeDocument/2006/relationships/image" Target="../media/image79.png"/><Relationship Id="rId1" Type="http://schemas.openxmlformats.org/officeDocument/2006/relationships/image" Target="../media/image78.png"/></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tags" Target="../tags/tag100.xml"/><Relationship Id="rId3" Type="http://schemas.openxmlformats.org/officeDocument/2006/relationships/image" Target="../media/image2.png"/><Relationship Id="rId2" Type="http://schemas.openxmlformats.org/officeDocument/2006/relationships/image" Target="../media/image81.png"/><Relationship Id="rId1"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65.xml"/></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1.xml"/><Relationship Id="rId4" Type="http://schemas.openxmlformats.org/officeDocument/2006/relationships/tags" Target="../tags/tag101.xml"/><Relationship Id="rId3" Type="http://schemas.openxmlformats.org/officeDocument/2006/relationships/image" Target="../media/image2.png"/><Relationship Id="rId2" Type="http://schemas.openxmlformats.org/officeDocument/2006/relationships/image" Target="../media/image83.png"/><Relationship Id="rId1" Type="http://schemas.openxmlformats.org/officeDocument/2006/relationships/image" Target="../media/image82.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1.xml"/><Relationship Id="rId4" Type="http://schemas.openxmlformats.org/officeDocument/2006/relationships/tags" Target="../tags/tag102.xml"/><Relationship Id="rId3" Type="http://schemas.openxmlformats.org/officeDocument/2006/relationships/image" Target="../media/image2.png"/><Relationship Id="rId2" Type="http://schemas.openxmlformats.org/officeDocument/2006/relationships/image" Target="../media/image85.png"/><Relationship Id="rId1" Type="http://schemas.openxmlformats.org/officeDocument/2006/relationships/image" Target="../media/image84.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2.xml"/><Relationship Id="rId3" Type="http://schemas.openxmlformats.org/officeDocument/2006/relationships/slideLayout" Target="../slideLayouts/slideLayout1.xml"/><Relationship Id="rId2" Type="http://schemas.openxmlformats.org/officeDocument/2006/relationships/tags" Target="../tags/tag103.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1.xml"/><Relationship Id="rId3" Type="http://schemas.openxmlformats.org/officeDocument/2006/relationships/tags" Target="../tags/tag104.xml"/><Relationship Id="rId2" Type="http://schemas.openxmlformats.org/officeDocument/2006/relationships/image" Target="../media/image2.png"/><Relationship Id="rId1" Type="http://schemas.openxmlformats.org/officeDocument/2006/relationships/image" Target="../media/image86.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1.xml"/><Relationship Id="rId3" Type="http://schemas.openxmlformats.org/officeDocument/2006/relationships/tags" Target="../tags/tag105.xml"/><Relationship Id="rId2" Type="http://schemas.openxmlformats.org/officeDocument/2006/relationships/image" Target="../media/image2.png"/><Relationship Id="rId1" Type="http://schemas.openxmlformats.org/officeDocument/2006/relationships/image" Target="../media/image87.png"/></Relationships>
</file>

<file path=ppt/slides/_rels/slide45.xml.rels><?xml version="1.0" encoding="UTF-8" standalone="yes"?>
<Relationships xmlns="http://schemas.openxmlformats.org/package/2006/relationships"><Relationship Id="rId6" Type="http://schemas.openxmlformats.org/officeDocument/2006/relationships/notesSlide" Target="../notesSlides/notesSlide45.xml"/><Relationship Id="rId5" Type="http://schemas.openxmlformats.org/officeDocument/2006/relationships/slideLayout" Target="../slideLayouts/slideLayout1.xml"/><Relationship Id="rId4" Type="http://schemas.openxmlformats.org/officeDocument/2006/relationships/tags" Target="../tags/tag106.xml"/><Relationship Id="rId3" Type="http://schemas.openxmlformats.org/officeDocument/2006/relationships/image" Target="../media/image2.png"/><Relationship Id="rId2" Type="http://schemas.openxmlformats.org/officeDocument/2006/relationships/image" Target="../media/image89.png"/><Relationship Id="rId1" Type="http://schemas.openxmlformats.org/officeDocument/2006/relationships/image" Target="../media/image88.png"/></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46.xml"/><Relationship Id="rId5" Type="http://schemas.openxmlformats.org/officeDocument/2006/relationships/slideLayout" Target="../slideLayouts/slideLayout1.xml"/><Relationship Id="rId4" Type="http://schemas.openxmlformats.org/officeDocument/2006/relationships/tags" Target="../tags/tag107.xml"/><Relationship Id="rId3" Type="http://schemas.openxmlformats.org/officeDocument/2006/relationships/image" Target="../media/image91.png"/><Relationship Id="rId2" Type="http://schemas.openxmlformats.org/officeDocument/2006/relationships/image" Target="../media/image2.png"/><Relationship Id="rId1" Type="http://schemas.openxmlformats.org/officeDocument/2006/relationships/image" Target="../media/image90.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7.xml"/><Relationship Id="rId5" Type="http://schemas.openxmlformats.org/officeDocument/2006/relationships/slideLayout" Target="../slideLayouts/slideLayout1.xml"/><Relationship Id="rId4" Type="http://schemas.openxmlformats.org/officeDocument/2006/relationships/tags" Target="../tags/tag108.xml"/><Relationship Id="rId3" Type="http://schemas.openxmlformats.org/officeDocument/2006/relationships/image" Target="../media/image2.png"/><Relationship Id="rId2" Type="http://schemas.openxmlformats.org/officeDocument/2006/relationships/image" Target="../media/image93.png"/><Relationship Id="rId1" Type="http://schemas.openxmlformats.org/officeDocument/2006/relationships/image" Target="../media/image92.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48.xml"/><Relationship Id="rId5" Type="http://schemas.openxmlformats.org/officeDocument/2006/relationships/slideLayout" Target="../slideLayouts/slideLayout1.xml"/><Relationship Id="rId4" Type="http://schemas.openxmlformats.org/officeDocument/2006/relationships/tags" Target="../tags/tag109.xml"/><Relationship Id="rId3" Type="http://schemas.openxmlformats.org/officeDocument/2006/relationships/image" Target="../media/image2.png"/><Relationship Id="rId2" Type="http://schemas.openxmlformats.org/officeDocument/2006/relationships/image" Target="../media/image95.png"/><Relationship Id="rId1" Type="http://schemas.openxmlformats.org/officeDocument/2006/relationships/image" Target="../media/image94.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9.xml"/><Relationship Id="rId4" Type="http://schemas.openxmlformats.org/officeDocument/2006/relationships/slideLayout" Target="../slideLayouts/slideLayout1.xml"/><Relationship Id="rId3" Type="http://schemas.openxmlformats.org/officeDocument/2006/relationships/tags" Target="../tags/tag110.xml"/><Relationship Id="rId2" Type="http://schemas.openxmlformats.org/officeDocument/2006/relationships/image" Target="../media/image2.png"/><Relationship Id="rId1" Type="http://schemas.openxmlformats.org/officeDocument/2006/relationships/image" Target="../media/image9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66.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xml"/><Relationship Id="rId4" Type="http://schemas.openxmlformats.org/officeDocument/2006/relationships/tags" Target="../tags/tag111.xml"/><Relationship Id="rId3" Type="http://schemas.openxmlformats.org/officeDocument/2006/relationships/image" Target="../media/image2.png"/><Relationship Id="rId2" Type="http://schemas.openxmlformats.org/officeDocument/2006/relationships/image" Target="../media/image98.png"/><Relationship Id="rId1" Type="http://schemas.openxmlformats.org/officeDocument/2006/relationships/image" Target="../media/image97.jpeg"/></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xml"/><Relationship Id="rId4" Type="http://schemas.openxmlformats.org/officeDocument/2006/relationships/tags" Target="../tags/tag112.xml"/><Relationship Id="rId3" Type="http://schemas.openxmlformats.org/officeDocument/2006/relationships/image" Target="../media/image100.png"/><Relationship Id="rId2" Type="http://schemas.openxmlformats.org/officeDocument/2006/relationships/image" Target="../media/image2.png"/><Relationship Id="rId1" Type="http://schemas.openxmlformats.org/officeDocument/2006/relationships/image" Target="../media/image9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xml"/><Relationship Id="rId1" Type="http://schemas.openxmlformats.org/officeDocument/2006/relationships/tags" Target="../tags/tag113.xml"/></Relationships>
</file>

<file path=ppt/slides/_rels/slide53.xml.rels><?xml version="1.0" encoding="UTF-8" standalone="yes"?>
<Relationships xmlns="http://schemas.openxmlformats.org/package/2006/relationships"><Relationship Id="rId9" Type="http://schemas.openxmlformats.org/officeDocument/2006/relationships/image" Target="../media/image19.svg"/><Relationship Id="rId8" Type="http://schemas.openxmlformats.org/officeDocument/2006/relationships/image" Target="../media/image106.png"/><Relationship Id="rId7" Type="http://schemas.openxmlformats.org/officeDocument/2006/relationships/image" Target="../media/image18.svg"/><Relationship Id="rId6" Type="http://schemas.openxmlformats.org/officeDocument/2006/relationships/image" Target="../media/image105.png"/><Relationship Id="rId5" Type="http://schemas.openxmlformats.org/officeDocument/2006/relationships/image" Target="../media/image17.sv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8" Type="http://schemas.openxmlformats.org/officeDocument/2006/relationships/notesSlide" Target="../notesSlides/notesSlide53.xml"/><Relationship Id="rId17" Type="http://schemas.openxmlformats.org/officeDocument/2006/relationships/slideLayout" Target="../slideLayouts/slideLayout1.xml"/><Relationship Id="rId16" Type="http://schemas.openxmlformats.org/officeDocument/2006/relationships/tags" Target="../tags/tag114.xml"/><Relationship Id="rId15" Type="http://schemas.openxmlformats.org/officeDocument/2006/relationships/image" Target="../media/image2.png"/><Relationship Id="rId14" Type="http://schemas.openxmlformats.org/officeDocument/2006/relationships/image" Target="../media/image110.png"/><Relationship Id="rId13" Type="http://schemas.openxmlformats.org/officeDocument/2006/relationships/image" Target="../media/image109.png"/><Relationship Id="rId12" Type="http://schemas.openxmlformats.org/officeDocument/2006/relationships/image" Target="../media/image108.png"/><Relationship Id="rId11" Type="http://schemas.openxmlformats.org/officeDocument/2006/relationships/image" Target="../media/image20.svg"/><Relationship Id="rId10" Type="http://schemas.openxmlformats.org/officeDocument/2006/relationships/image" Target="../media/image107.png"/><Relationship Id="rId1" Type="http://schemas.openxmlformats.org/officeDocument/2006/relationships/image" Target="../media/image101.png"/></Relationships>
</file>

<file path=ppt/slides/_rels/slide54.xml.rels><?xml version="1.0" encoding="UTF-8" standalone="yes"?>
<Relationships xmlns="http://schemas.openxmlformats.org/package/2006/relationships"><Relationship Id="rId5" Type="http://schemas.openxmlformats.org/officeDocument/2006/relationships/notesSlide" Target="../notesSlides/notesSlide54.xml"/><Relationship Id="rId4" Type="http://schemas.openxmlformats.org/officeDocument/2006/relationships/slideLayout" Target="../slideLayouts/slideLayout1.xml"/><Relationship Id="rId3" Type="http://schemas.openxmlformats.org/officeDocument/2006/relationships/tags" Target="../tags/tag115.xml"/><Relationship Id="rId2" Type="http://schemas.openxmlformats.org/officeDocument/2006/relationships/image" Target="../media/image2.png"/><Relationship Id="rId1" Type="http://schemas.openxmlformats.org/officeDocument/2006/relationships/image" Target="../media/image11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68.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image" Target="../media/image5.svg"/><Relationship Id="rId7" Type="http://schemas.openxmlformats.org/officeDocument/2006/relationships/image" Target="../media/image10.png"/><Relationship Id="rId6" Type="http://schemas.openxmlformats.org/officeDocument/2006/relationships/image" Target="../media/image4.svg"/><Relationship Id="rId5" Type="http://schemas.openxmlformats.org/officeDocument/2006/relationships/image" Target="../media/image9.png"/><Relationship Id="rId4" Type="http://schemas.openxmlformats.org/officeDocument/2006/relationships/image" Target="../media/image3.svg"/><Relationship Id="rId3" Type="http://schemas.openxmlformats.org/officeDocument/2006/relationships/image" Target="../media/image8.png"/><Relationship Id="rId2" Type="http://schemas.openxmlformats.org/officeDocument/2006/relationships/image" Target="../media/image2.svg"/><Relationship Id="rId12" Type="http://schemas.openxmlformats.org/officeDocument/2006/relationships/notesSlide" Target="../notesSlides/notesSlide8.xml"/><Relationship Id="rId11" Type="http://schemas.openxmlformats.org/officeDocument/2006/relationships/slideLayout" Target="../slideLayouts/slideLayout1.xml"/><Relationship Id="rId10" Type="http://schemas.openxmlformats.org/officeDocument/2006/relationships/tags" Target="../tags/tag69.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7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DCDCDC"/>
            </a:gs>
          </a:gsLst>
          <a:lin ang="5400000" scaled="0"/>
        </a:gra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0" y="0"/>
            <a:ext cx="12190730" cy="6858000"/>
          </a:xfrm>
          <a:prstGeom prst="rect">
            <a:avLst/>
          </a:prstGeom>
        </p:spPr>
      </p:pic>
      <p:pic>
        <p:nvPicPr>
          <p:cNvPr id="19" name="图片 18" descr="9621eab6c2b6b07180a9b4c0c48cfd8"/>
          <p:cNvPicPr>
            <a:picLocks noChangeAspect="1"/>
          </p:cNvPicPr>
          <p:nvPr/>
        </p:nvPicPr>
        <p:blipFill>
          <a:blip r:embed="rId2"/>
          <a:srcRect b="32694"/>
          <a:stretch>
            <a:fillRect/>
          </a:stretch>
        </p:blipFill>
        <p:spPr>
          <a:xfrm>
            <a:off x="567690" y="248285"/>
            <a:ext cx="825500" cy="659130"/>
          </a:xfrm>
          <a:prstGeom prst="rect">
            <a:avLst/>
          </a:prstGeom>
        </p:spPr>
      </p:pic>
      <p:sp>
        <p:nvSpPr>
          <p:cNvPr id="20" name="文本框 19"/>
          <p:cNvSpPr txBox="1"/>
          <p:nvPr/>
        </p:nvSpPr>
        <p:spPr>
          <a:xfrm>
            <a:off x="1624330" y="2211070"/>
            <a:ext cx="9189720" cy="1322070"/>
          </a:xfrm>
          <a:prstGeom prst="rect">
            <a:avLst/>
          </a:prstGeom>
          <a:noFill/>
        </p:spPr>
        <p:txBody>
          <a:bodyPr wrap="square" rtlCol="0">
            <a:spAutoFit/>
          </a:bodyPr>
          <a:lstStyle/>
          <a:p>
            <a:pPr algn="ctr"/>
            <a:r>
              <a:rPr lang="zh-CN" altLang="en-US" sz="4000" b="1" dirty="0">
                <a:solidFill>
                  <a:schemeClr val="bg1"/>
                </a:solidFill>
                <a:latin typeface="微软雅黑" panose="020B0503020204020204" charset="-122"/>
                <a:ea typeface="微软雅黑" panose="020B0503020204020204" charset="-122"/>
              </a:rPr>
              <a:t>尚唯全球产品样本数据库</a:t>
            </a:r>
            <a:endParaRPr lang="zh-CN" altLang="en-US" sz="4000" b="1" dirty="0">
              <a:solidFill>
                <a:schemeClr val="bg1"/>
              </a:solidFill>
              <a:latin typeface="微软雅黑" panose="020B0503020204020204" charset="-122"/>
              <a:ea typeface="微软雅黑" panose="020B0503020204020204" charset="-122"/>
            </a:endParaRPr>
          </a:p>
          <a:p>
            <a:pPr algn="ctr"/>
            <a:r>
              <a:rPr lang="en-US" altLang="zh-CN" sz="4000" b="1" dirty="0">
                <a:solidFill>
                  <a:schemeClr val="bg1"/>
                </a:solidFill>
                <a:latin typeface="微软雅黑" panose="020B0503020204020204" charset="-122"/>
                <a:ea typeface="微软雅黑" panose="020B0503020204020204" charset="-122"/>
                <a:cs typeface="+mj-cs"/>
                <a:sym typeface="+mn-ea"/>
              </a:rPr>
              <a:t>  Global  Product  Database</a:t>
            </a:r>
            <a:r>
              <a:rPr lang="zh-CN" altLang="en-US" sz="4000" b="1" dirty="0">
                <a:solidFill>
                  <a:schemeClr val="bg1"/>
                </a:solidFill>
                <a:latin typeface="微软雅黑" panose="020B0503020204020204" charset="-122"/>
                <a:ea typeface="微软雅黑" panose="020B0503020204020204" charset="-122"/>
                <a:cs typeface="+mj-cs"/>
                <a:sym typeface="+mn-ea"/>
              </a:rPr>
              <a:t>（</a:t>
            </a:r>
            <a:r>
              <a:rPr lang="en-US" altLang="zh-CN" sz="4000" b="1" dirty="0">
                <a:solidFill>
                  <a:schemeClr val="bg1"/>
                </a:solidFill>
                <a:latin typeface="微软雅黑" panose="020B0503020204020204" charset="-122"/>
                <a:ea typeface="微软雅黑" panose="020B0503020204020204" charset="-122"/>
                <a:cs typeface="+mj-cs"/>
                <a:sym typeface="+mn-ea"/>
              </a:rPr>
              <a:t>GPD</a:t>
            </a:r>
            <a:r>
              <a:rPr lang="zh-CN" altLang="en-US" sz="4000" b="1" dirty="0">
                <a:solidFill>
                  <a:schemeClr val="bg1"/>
                </a:solidFill>
                <a:latin typeface="微软雅黑" panose="020B0503020204020204" charset="-122"/>
                <a:ea typeface="微软雅黑" panose="020B0503020204020204" charset="-122"/>
                <a:cs typeface="+mj-cs"/>
                <a:sym typeface="+mn-ea"/>
              </a:rPr>
              <a:t>） </a:t>
            </a:r>
            <a:endParaRPr lang="zh-CN" altLang="en-US" sz="4000" b="1" dirty="0">
              <a:solidFill>
                <a:schemeClr val="bg1"/>
              </a:solidFill>
              <a:latin typeface="微软雅黑" panose="020B0503020204020204" charset="-122"/>
              <a:ea typeface="微软雅黑" panose="020B0503020204020204" charset="-122"/>
              <a:cs typeface="+mj-cs"/>
              <a:sym typeface="+mn-ea"/>
            </a:endParaRPr>
          </a:p>
        </p:txBody>
      </p:sp>
      <p:sp>
        <p:nvSpPr>
          <p:cNvPr id="2" name="文本框 1"/>
          <p:cNvSpPr txBox="1"/>
          <p:nvPr/>
        </p:nvSpPr>
        <p:spPr>
          <a:xfrm>
            <a:off x="1109345" y="248285"/>
            <a:ext cx="4281805" cy="598805"/>
          </a:xfrm>
          <a:prstGeom prst="rect">
            <a:avLst/>
          </a:prstGeom>
          <a:noFill/>
        </p:spPr>
        <p:txBody>
          <a:bodyPr wrap="square" rtlCol="0">
            <a:spAutoFit/>
          </a:bodyPr>
          <a:lstStyle/>
          <a:p>
            <a:pPr algn="ctr"/>
            <a:r>
              <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rPr>
              <a:t>重庆尚唯信息技术有限公司 </a:t>
            </a:r>
            <a:endParaRPr lang="zh-CN" altLang="en-US" sz="2400" b="1"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r>
              <a:rPr lang="en-US" altLang="zh-CN" sz="900" b="1" dirty="0">
                <a:solidFill>
                  <a:schemeClr val="bg1"/>
                </a:solidFill>
                <a:latin typeface="微软雅黑" panose="020B0503020204020204" charset="-122"/>
                <a:ea typeface="微软雅黑" panose="020B0503020204020204" charset="-122"/>
                <a:cs typeface="微软雅黑" panose="020B0503020204020204" charset="-122"/>
                <a:sym typeface="+mn-ea"/>
              </a:rPr>
              <a:t>CHONGQING SUNWAY INFORMATION TECHNOLOGY CO,LTD</a:t>
            </a:r>
            <a:endParaRPr lang="en-US" altLang="zh-CN" sz="9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4" name="文本框 3"/>
          <p:cNvSpPr txBox="1"/>
          <p:nvPr/>
        </p:nvSpPr>
        <p:spPr>
          <a:xfrm>
            <a:off x="4791710" y="3670300"/>
            <a:ext cx="2339340" cy="706755"/>
          </a:xfrm>
          <a:prstGeom prst="rect">
            <a:avLst/>
          </a:prstGeom>
          <a:noFill/>
        </p:spPr>
        <p:txBody>
          <a:bodyPr wrap="square" rtlCol="0">
            <a:spAutoFit/>
          </a:bodyPr>
          <a:lstStyle/>
          <a:p>
            <a:pPr algn="dist"/>
            <a:r>
              <a:rPr lang="zh-CN" altLang="en-US" sz="4000" b="1" dirty="0">
                <a:solidFill>
                  <a:schemeClr val="bg1"/>
                </a:solidFill>
                <a:latin typeface="微软雅黑" panose="020B0503020204020204" charset="-122"/>
                <a:ea typeface="微软雅黑" panose="020B0503020204020204" charset="-122"/>
                <a:cs typeface="微软雅黑" panose="020B0503020204020204" charset="-122"/>
              </a:rPr>
              <a:t>产品培训</a:t>
            </a:r>
            <a:endParaRPr lang="zh-CN" altLang="en-US" sz="40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4883785" y="5151120"/>
            <a:ext cx="2424430" cy="337185"/>
          </a:xfrm>
          <a:prstGeom prst="rect">
            <a:avLst/>
          </a:prstGeom>
          <a:noFill/>
        </p:spPr>
        <p:txBody>
          <a:bodyPr wrap="square" rtlCol="0">
            <a:spAutoFit/>
          </a:bodyPr>
          <a:lstStyle/>
          <a:p>
            <a:pPr algn="ctr"/>
            <a:r>
              <a:rPr lang="zh-CN" altLang="en-US" sz="1600" dirty="0">
                <a:solidFill>
                  <a:schemeClr val="bg1"/>
                </a:solidFill>
                <a:latin typeface="微软雅黑" panose="020B0503020204020204" charset="-122"/>
                <a:ea typeface="微软雅黑" panose="020B0503020204020204" charset="-122"/>
                <a:cs typeface="微软雅黑" panose="020B0503020204020204" charset="-122"/>
              </a:rPr>
              <a:t>培训人：李中华</a:t>
            </a:r>
            <a:endParaRPr lang="zh-CN" altLang="en-US" sz="16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4720590" y="5990590"/>
            <a:ext cx="2751455" cy="337185"/>
          </a:xfrm>
          <a:prstGeom prst="rect">
            <a:avLst/>
          </a:prstGeom>
          <a:noFill/>
          <a:ln w="9525">
            <a:noFill/>
          </a:ln>
        </p:spPr>
        <p:txBody>
          <a:bodyPr wrap="square">
            <a:spAutoFit/>
          </a:bodyPr>
          <a:lstStyle/>
          <a:p>
            <a:pPr indent="0" algn="ct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2021</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年</a:t>
            </a:r>
            <a:r>
              <a:rPr lang="en-US" altLang="zh-CN" sz="1600" b="1" dirty="0">
                <a:solidFill>
                  <a:schemeClr val="bg1"/>
                </a:solidFill>
                <a:latin typeface="微软雅黑" panose="020B0503020204020204" charset="-122"/>
                <a:ea typeface="微软雅黑" panose="020B0503020204020204" charset="-122"/>
                <a:cs typeface="微软雅黑" panose="020B0503020204020204" charset="-122"/>
              </a:rPr>
              <a:t>8</a:t>
            </a:r>
            <a:r>
              <a:rPr lang="zh-CN" altLang="en-US" sz="1600" b="1" dirty="0">
                <a:solidFill>
                  <a:schemeClr val="bg1"/>
                </a:solidFill>
                <a:latin typeface="微软雅黑" panose="020B0503020204020204" charset="-122"/>
                <a:ea typeface="微软雅黑" panose="020B0503020204020204" charset="-122"/>
                <a:cs typeface="微软雅黑" panose="020B0503020204020204" charset="-122"/>
              </a:rPr>
              <a:t>月</a:t>
            </a:r>
            <a:endParaRPr lang="zh-CN" altLang="en-US" sz="1600" b="1" dirty="0">
              <a:solidFill>
                <a:schemeClr val="bg1"/>
              </a:solidFill>
              <a:latin typeface="微软雅黑" panose="020B0503020204020204" charset="-122"/>
              <a:ea typeface="微软雅黑" panose="020B0503020204020204" charset="-122"/>
              <a:cs typeface="微软雅黑" panose="020B0503020204020204"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1920240" cy="456565"/>
            <a:chOff x="-8" y="474"/>
            <a:chExt cx="3024"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75" y="519"/>
              <a:ext cx="2341" cy="628"/>
            </a:xfrm>
            <a:prstGeom prst="rect">
              <a:avLst/>
            </a:prstGeom>
            <a:noFill/>
          </p:spPr>
          <p:txBody>
            <a:bodyPr wrap="square" rtlCol="0">
              <a:spAutoFit/>
            </a:bodyPr>
            <a:lstStyle/>
            <a:p>
              <a:r>
                <a:rPr lang="zh-CN" altLang="en-US" sz="2000" b="1">
                  <a:solidFill>
                    <a:schemeClr val="accent1">
                      <a:lumMod val="75000"/>
                    </a:schemeClr>
                  </a:solidFill>
                </a:rPr>
                <a:t>市场背景</a:t>
              </a:r>
              <a:endParaRPr lang="zh-CN" altLang="en-US" sz="2000" b="1">
                <a:solidFill>
                  <a:schemeClr val="accent1">
                    <a:lumMod val="75000"/>
                  </a:schemeClr>
                </a:solidFill>
              </a:endParaRPr>
            </a:p>
          </p:txBody>
        </p:sp>
      </p:grpSp>
      <p:sp>
        <p:nvSpPr>
          <p:cNvPr id="32" name="直角三角形 31"/>
          <p:cNvSpPr/>
          <p:nvPr/>
        </p:nvSpPr>
        <p:spPr>
          <a:xfrm flipH="1">
            <a:off x="597852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1"/>
          <a:stretch>
            <a:fillRect/>
          </a:stretch>
        </p:blipFill>
        <p:spPr>
          <a:xfrm>
            <a:off x="428625" y="1537335"/>
            <a:ext cx="5257800" cy="3200400"/>
          </a:xfrm>
          <a:prstGeom prst="rect">
            <a:avLst/>
          </a:prstGeom>
        </p:spPr>
      </p:pic>
      <p:sp>
        <p:nvSpPr>
          <p:cNvPr id="21" name="文本框 20"/>
          <p:cNvSpPr txBox="1"/>
          <p:nvPr/>
        </p:nvSpPr>
        <p:spPr>
          <a:xfrm>
            <a:off x="1787525" y="966470"/>
            <a:ext cx="2540000" cy="368300"/>
          </a:xfrm>
          <a:prstGeom prst="rect">
            <a:avLst/>
          </a:prstGeom>
          <a:noFill/>
        </p:spPr>
        <p:txBody>
          <a:bodyPr wrap="square" rtlCol="0" anchor="t">
            <a:spAutoFit/>
          </a:bodyPr>
          <a:lstStyle/>
          <a:p>
            <a:r>
              <a:rPr lang="zh-CN" altLang="en-US"/>
              <a:t>全球工业智能化趋势</a:t>
            </a:r>
            <a:endParaRPr lang="zh-CN" altLang="en-US"/>
          </a:p>
        </p:txBody>
      </p:sp>
      <p:pic>
        <p:nvPicPr>
          <p:cNvPr id="27" name="图片 26"/>
          <p:cNvPicPr>
            <a:picLocks noChangeAspect="1"/>
          </p:cNvPicPr>
          <p:nvPr/>
        </p:nvPicPr>
        <p:blipFill>
          <a:blip r:embed="rId2"/>
          <a:stretch>
            <a:fillRect/>
          </a:stretch>
        </p:blipFill>
        <p:spPr>
          <a:xfrm>
            <a:off x="6410325" y="1687195"/>
            <a:ext cx="5339080" cy="2900045"/>
          </a:xfrm>
          <a:prstGeom prst="rect">
            <a:avLst/>
          </a:prstGeom>
        </p:spPr>
      </p:pic>
      <p:sp>
        <p:nvSpPr>
          <p:cNvPr id="28" name="文本框 27"/>
          <p:cNvSpPr txBox="1"/>
          <p:nvPr/>
        </p:nvSpPr>
        <p:spPr>
          <a:xfrm>
            <a:off x="8114030" y="966470"/>
            <a:ext cx="2540000" cy="368300"/>
          </a:xfrm>
          <a:prstGeom prst="rect">
            <a:avLst/>
          </a:prstGeom>
          <a:noFill/>
        </p:spPr>
        <p:txBody>
          <a:bodyPr wrap="square" rtlCol="0" anchor="t">
            <a:spAutoFit/>
          </a:bodyPr>
          <a:lstStyle/>
          <a:p>
            <a:r>
              <a:rPr lang="zh-CN" altLang="en-US"/>
              <a:t>中国制造业所处位置</a:t>
            </a:r>
            <a:endParaRPr lang="zh-CN" altLang="en-US"/>
          </a:p>
        </p:txBody>
      </p:sp>
      <p:sp>
        <p:nvSpPr>
          <p:cNvPr id="29" name="文本框 28"/>
          <p:cNvSpPr txBox="1"/>
          <p:nvPr/>
        </p:nvSpPr>
        <p:spPr>
          <a:xfrm>
            <a:off x="6576060" y="5152390"/>
            <a:ext cx="5615940" cy="1168400"/>
          </a:xfrm>
          <a:prstGeom prst="rect">
            <a:avLst/>
          </a:prstGeom>
          <a:noFill/>
        </p:spPr>
        <p:txBody>
          <a:bodyPr wrap="square" rtlCol="0" anchor="t">
            <a:spAutoFit/>
          </a:bodyPr>
          <a:lstStyle/>
          <a:p>
            <a:pPr marL="285750" indent="-285750">
              <a:buFont typeface="Wingdings" panose="05000000000000000000" charset="0"/>
              <a:buChar char="l"/>
            </a:pPr>
            <a:r>
              <a:rPr lang="zh-CN" altLang="en-US" sz="1000"/>
              <a:t>美国依旧在航空航天、芯片制造等先进制造业领域占据全球领先地位，但其制造业内部空心化的局面，和在全球市场份额中的丢失已经很难通过简单的政策调整或商业方式加以扭转。</a:t>
            </a:r>
            <a:endParaRPr lang="zh-CN" altLang="en-US" sz="1000"/>
          </a:p>
          <a:p>
            <a:pPr indent="0">
              <a:buFont typeface="Wingdings" panose="05000000000000000000" charset="0"/>
              <a:buNone/>
            </a:pPr>
            <a:endParaRPr lang="zh-CN" altLang="en-US" sz="1000"/>
          </a:p>
          <a:p>
            <a:pPr marL="285750" indent="-285750">
              <a:buFont typeface="Wingdings" panose="05000000000000000000" charset="0"/>
              <a:buChar char="l"/>
            </a:pPr>
            <a:r>
              <a:rPr lang="zh-CN" altLang="en-US" sz="1000"/>
              <a:t>德国渴望利用新的变革重塑领导地位，并解决老龄化等问题的积极应对战略。</a:t>
            </a:r>
            <a:endParaRPr lang="zh-CN" altLang="en-US" sz="1000"/>
          </a:p>
          <a:p>
            <a:pPr indent="0">
              <a:buFont typeface="Wingdings" panose="05000000000000000000" charset="0"/>
              <a:buNone/>
            </a:pPr>
            <a:endParaRPr lang="zh-CN" altLang="en-US" sz="1000"/>
          </a:p>
          <a:p>
            <a:pPr marL="285750" indent="-285750">
              <a:buFont typeface="Wingdings" panose="05000000000000000000" charset="0"/>
              <a:buChar char="l"/>
            </a:pPr>
            <a:r>
              <a:rPr lang="zh-CN" altLang="en-US" sz="1000"/>
              <a:t>在中国制造业发展的过程当中，我们还要解决产品质量提升、强化工业基础能力、制造业升级转型等基本问题。</a:t>
            </a:r>
            <a:endParaRPr lang="zh-CN" altLang="en-US" sz="1000"/>
          </a:p>
        </p:txBody>
      </p:sp>
      <p:sp>
        <p:nvSpPr>
          <p:cNvPr id="30" name="文本框 29"/>
          <p:cNvSpPr txBox="1"/>
          <p:nvPr/>
        </p:nvSpPr>
        <p:spPr>
          <a:xfrm>
            <a:off x="143510" y="5152390"/>
            <a:ext cx="5904230" cy="1476375"/>
          </a:xfrm>
          <a:prstGeom prst="rect">
            <a:avLst/>
          </a:prstGeom>
          <a:noFill/>
        </p:spPr>
        <p:txBody>
          <a:bodyPr wrap="square" rtlCol="0" anchor="t">
            <a:spAutoFit/>
          </a:bodyPr>
          <a:lstStyle/>
          <a:p>
            <a:pPr marL="285750" indent="-285750">
              <a:buFont typeface="Wingdings" panose="05000000000000000000" charset="0"/>
              <a:buChar char="l"/>
            </a:pPr>
            <a:r>
              <a:rPr lang="zh-CN" altLang="en-US" sz="1000" dirty="0">
                <a:sym typeface="+mn-ea"/>
              </a:rPr>
              <a:t>美国：“工业互联网”（Industrial Internet）——通过工业互联网平台把设备、生产线、工厂、供应商、产品和客户紧密地连接融合起来。可以帮助制造业拉长产业链，形成跨设备、跨系统、跨厂区、跨地区的互联互通，从而提高效率，推动整个制造服务体系智能化。</a:t>
            </a:r>
            <a:endParaRPr lang="zh-CN" altLang="en-US" sz="1000" dirty="0"/>
          </a:p>
          <a:p>
            <a:pPr marL="285750" indent="-285750">
              <a:buFont typeface="Wingdings" panose="05000000000000000000" charset="0"/>
              <a:buChar char="l"/>
            </a:pPr>
            <a:r>
              <a:rPr lang="zh-CN" altLang="en-US" sz="1000" dirty="0">
                <a:sym typeface="+mn-ea"/>
              </a:rPr>
              <a:t>德国：工业4.0——指利用物联信息系统（简称CPS）将生产中的供应，制造，销售信息数据化、智慧化，最后达到快速，有效，个人化的产品供应。</a:t>
            </a:r>
            <a:endParaRPr lang="zh-CN" altLang="en-US" sz="1000" dirty="0"/>
          </a:p>
          <a:p>
            <a:pPr marL="285750" indent="-285750">
              <a:buFont typeface="Wingdings" panose="05000000000000000000" charset="0"/>
              <a:buChar char="l"/>
            </a:pPr>
            <a:r>
              <a:rPr lang="zh-CN" altLang="en-US" sz="1000" dirty="0">
                <a:sym typeface="+mn-ea"/>
              </a:rPr>
              <a:t>中国：</a:t>
            </a:r>
            <a:r>
              <a:rPr lang="en-US" altLang="zh-CN" sz="1000" dirty="0">
                <a:sym typeface="+mn-ea"/>
              </a:rPr>
              <a:t>”</a:t>
            </a:r>
            <a:r>
              <a:rPr lang="zh-CN" altLang="en-US" sz="1000" dirty="0">
                <a:sym typeface="+mn-ea"/>
              </a:rPr>
              <a:t>中国制造2025”——应对新一轮科技革命和产业变革，立足我国转变经济发展方式实际需要，围绕创新驱动、智能转型、强化基础、绿色发展、人才为本等关键环节，以及先进制造、高端装备等重点领域，提出了加快制造业转型升级、提升增效的重大战略任务和重大政策举措，力争到2025年从制造大国迈入制造强国行列。</a:t>
            </a:r>
            <a:endParaRPr lang="zh-CN" altLang="en-US" sz="1000" dirty="0"/>
          </a:p>
        </p:txBody>
      </p:sp>
      <p:cxnSp>
        <p:nvCxnSpPr>
          <p:cNvPr id="31" name="直接连接符 30"/>
          <p:cNvCxnSpPr/>
          <p:nvPr/>
        </p:nvCxnSpPr>
        <p:spPr>
          <a:xfrm>
            <a:off x="6139180" y="1278890"/>
            <a:ext cx="78105" cy="5267960"/>
          </a:xfrm>
          <a:prstGeom prst="line">
            <a:avLst/>
          </a:prstGeom>
        </p:spPr>
        <p:style>
          <a:lnRef idx="1">
            <a:schemeClr val="accent1"/>
          </a:lnRef>
          <a:fillRef idx="0">
            <a:schemeClr val="accent1"/>
          </a:fillRef>
          <a:effectRef idx="0">
            <a:schemeClr val="accent1"/>
          </a:effectRef>
          <a:fontRef idx="minor">
            <a:schemeClr val="tx1"/>
          </a:fontRef>
        </p:style>
      </p:cxnSp>
      <p:sp>
        <p:nvSpPr>
          <p:cNvPr id="277538" name="Rectangle 34"/>
          <p:cNvSpPr/>
          <p:nvPr/>
        </p:nvSpPr>
        <p:spPr>
          <a:xfrm>
            <a:off x="433451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外部环境</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3"/>
          <a:srcRect b="32694"/>
          <a:stretch>
            <a:fillRect/>
          </a:stretch>
        </p:blipFill>
        <p:spPr>
          <a:xfrm>
            <a:off x="8879205" y="103505"/>
            <a:ext cx="652145" cy="521970"/>
          </a:xfrm>
          <a:prstGeom prst="rect">
            <a:avLst/>
          </a:prstGeom>
        </p:spPr>
      </p:pic>
      <p:sp>
        <p:nvSpPr>
          <p:cNvPr id="12" name="文本框 11"/>
          <p:cNvSpPr txBox="1"/>
          <p:nvPr/>
        </p:nvSpPr>
        <p:spPr>
          <a:xfrm>
            <a:off x="9436735" y="92075"/>
            <a:ext cx="280670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6590030" cy="626110"/>
            <a:chOff x="-8" y="474"/>
            <a:chExt cx="10378" cy="986"/>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029" y="832"/>
              <a:ext cx="2341"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7852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1214755" y="2036445"/>
            <a:ext cx="6440805" cy="3984625"/>
            <a:chOff x="7453" y="3392"/>
            <a:chExt cx="10143" cy="6275"/>
          </a:xfrm>
        </p:grpSpPr>
        <p:sp>
          <p:nvSpPr>
            <p:cNvPr id="20" name="文本框 19"/>
            <p:cNvSpPr txBox="1"/>
            <p:nvPr/>
          </p:nvSpPr>
          <p:spPr>
            <a:xfrm>
              <a:off x="7453" y="4641"/>
              <a:ext cx="4553" cy="4988"/>
            </a:xfrm>
            <a:prstGeom prst="rect">
              <a:avLst/>
            </a:prstGeom>
            <a:noFill/>
          </p:spPr>
          <p:txBody>
            <a:bodyPr wrap="square" rtlCol="0">
              <a:spAutoFit/>
            </a:bodyPr>
            <a:lstStyle/>
            <a:p>
              <a:pPr lvl="0" algn="l" fontAlgn="auto">
                <a:lnSpc>
                  <a:spcPct val="110000"/>
                </a:lnSpc>
                <a:buClrTx/>
                <a:buSzTx/>
                <a:buFontTx/>
              </a:pPr>
              <a:r>
                <a:rPr lang="en-US" altLang="zh-CN" sz="1400" dirty="0">
                  <a:sym typeface="+mn-ea"/>
                </a:rPr>
                <a:t>    </a:t>
              </a:r>
              <a:r>
                <a:rPr lang="zh-CN" altLang="en-US" sz="1400" dirty="0">
                  <a:sym typeface="+mn-ea"/>
                </a:rPr>
                <a:t>“中国制造2025”以体现信息技术与制造技术深度融合的数字化、网络化、智能化制造为主线。主要包括八项战略对策：</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推行数字化网络化智能化制造；</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b="1" dirty="0">
                  <a:solidFill>
                    <a:srgbClr val="FF0000"/>
                  </a:solidFill>
                  <a:sym typeface="+mn-ea"/>
                </a:rPr>
                <a:t>提升产品设计能力；</a:t>
              </a:r>
              <a:endParaRPr lang="zh-CN" altLang="en-US" sz="1400" b="1" dirty="0">
                <a:solidFill>
                  <a:srgbClr val="FF0000"/>
                </a:solidFill>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完善制造业技术创新体系；</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强化制造基础；</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b="1" dirty="0">
                  <a:solidFill>
                    <a:srgbClr val="FF0000"/>
                  </a:solidFill>
                  <a:sym typeface="+mn-ea"/>
                </a:rPr>
                <a:t>提升产品质量；</a:t>
              </a:r>
              <a:endParaRPr lang="zh-CN" altLang="en-US" sz="1400" b="1" dirty="0">
                <a:solidFill>
                  <a:srgbClr val="FF0000"/>
                </a:solidFill>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推行绿色制造；</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培养具有全球竞争力的企业群体和优势产业；</a:t>
              </a:r>
              <a:endParaRPr lang="zh-CN" altLang="en-US" sz="1400" dirty="0">
                <a:sym typeface="+mn-ea"/>
              </a:endParaRPr>
            </a:p>
            <a:p>
              <a:pPr marL="285750" lvl="0" indent="-285750" algn="l" fontAlgn="auto">
                <a:lnSpc>
                  <a:spcPct val="110000"/>
                </a:lnSpc>
                <a:buClrTx/>
                <a:buSzTx/>
                <a:buFont typeface="Arial" panose="020B0604020202020204" pitchFamily="34" charset="0"/>
                <a:buChar char="•"/>
              </a:pPr>
              <a:r>
                <a:rPr lang="zh-CN" altLang="en-US" sz="1400" dirty="0">
                  <a:sym typeface="+mn-ea"/>
                </a:rPr>
                <a:t>发展现代制造服务业。</a:t>
              </a:r>
              <a:endParaRPr lang="zh-CN" altLang="en-US" sz="1400" dirty="0">
                <a:sym typeface="+mn-ea"/>
              </a:endParaRPr>
            </a:p>
          </p:txBody>
        </p:sp>
        <p:sp>
          <p:nvSpPr>
            <p:cNvPr id="24" name="文本框 23"/>
            <p:cNvSpPr txBox="1"/>
            <p:nvPr/>
          </p:nvSpPr>
          <p:spPr>
            <a:xfrm>
              <a:off x="13142" y="4641"/>
              <a:ext cx="4454" cy="5027"/>
            </a:xfrm>
            <a:prstGeom prst="rect">
              <a:avLst/>
            </a:prstGeom>
            <a:noFill/>
          </p:spPr>
          <p:txBody>
            <a:bodyPr wrap="square" rtlCol="0">
              <a:spAutoFit/>
            </a:bodyPr>
            <a:lstStyle/>
            <a:p>
              <a:pPr algn="l" fontAlgn="auto">
                <a:lnSpc>
                  <a:spcPct val="120000"/>
                </a:lnSpc>
              </a:pPr>
              <a:r>
                <a:rPr lang="zh-CN" altLang="en-US" sz="1400" b="1" dirty="0"/>
                <a:t>加强产业基础能力建设</a:t>
              </a:r>
              <a:endParaRPr lang="zh-CN" altLang="en-US" sz="1400" b="1" dirty="0"/>
            </a:p>
            <a:p>
              <a:pPr algn="l" fontAlgn="auto">
                <a:lnSpc>
                  <a:spcPct val="120000"/>
                </a:lnSpc>
              </a:pPr>
              <a:r>
                <a:rPr lang="zh-CN" altLang="en-US" sz="1400" dirty="0"/>
                <a:t>实施产业基础再造工程，加快补齐基础零部件及元器件、基础软件、基础材料、基础工艺和产业技术基础等瓶颈短板。</a:t>
              </a:r>
              <a:endParaRPr lang="zh-CN" altLang="en-US" sz="1400" dirty="0"/>
            </a:p>
            <a:p>
              <a:pPr algn="l" fontAlgn="auto">
                <a:lnSpc>
                  <a:spcPct val="120000"/>
                </a:lnSpc>
              </a:pPr>
              <a:endParaRPr lang="zh-CN" altLang="en-US" sz="1400" dirty="0"/>
            </a:p>
            <a:p>
              <a:pPr algn="l" fontAlgn="auto">
                <a:lnSpc>
                  <a:spcPct val="120000"/>
                </a:lnSpc>
              </a:pPr>
              <a:r>
                <a:rPr lang="zh-CN" altLang="en-US" sz="1400" b="1" dirty="0"/>
                <a:t>提升</a:t>
              </a:r>
              <a:r>
                <a:rPr lang="zh-CN" altLang="en-US" sz="1400" b="1" dirty="0">
                  <a:solidFill>
                    <a:srgbClr val="FF0000"/>
                  </a:solidFill>
                </a:rPr>
                <a:t>产业链</a:t>
              </a:r>
              <a:r>
                <a:rPr lang="zh-CN" altLang="en-US" sz="1400" b="1" dirty="0"/>
                <a:t>供应链现代化水平</a:t>
              </a:r>
              <a:endParaRPr lang="zh-CN" altLang="en-US" sz="1400" b="1" dirty="0"/>
            </a:p>
            <a:p>
              <a:pPr algn="l" fontAlgn="auto">
                <a:lnSpc>
                  <a:spcPct val="120000"/>
                </a:lnSpc>
              </a:pPr>
              <a:r>
                <a:rPr lang="zh-CN" altLang="en-US" sz="1400" dirty="0"/>
                <a:t>坚持经济性和安全性相结合，补齐短板、锻造长板，分行业做好供应链战略设计和精准施策，形成具有更强创新力、更高附加值、更安全可靠的产业链供应链。</a:t>
              </a:r>
              <a:endParaRPr lang="zh-CN" altLang="en-US" sz="1400" dirty="0"/>
            </a:p>
          </p:txBody>
        </p:sp>
        <p:grpSp>
          <p:nvGrpSpPr>
            <p:cNvPr id="6" name="组合 5"/>
            <p:cNvGrpSpPr/>
            <p:nvPr/>
          </p:nvGrpSpPr>
          <p:grpSpPr>
            <a:xfrm>
              <a:off x="7472" y="3431"/>
              <a:ext cx="4214" cy="740"/>
              <a:chOff x="7641" y="6221"/>
              <a:chExt cx="4057" cy="740"/>
            </a:xfrm>
          </p:grpSpPr>
          <p:sp>
            <p:nvSpPr>
              <p:cNvPr id="44" name="圆角矩形 43"/>
              <p:cNvSpPr/>
              <p:nvPr/>
            </p:nvSpPr>
            <p:spPr>
              <a:xfrm>
                <a:off x="7641" y="6221"/>
                <a:ext cx="3930" cy="74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177" y="6287"/>
                <a:ext cx="3521" cy="531"/>
              </a:xfrm>
              <a:prstGeom prst="rect">
                <a:avLst/>
              </a:prstGeom>
              <a:noFill/>
            </p:spPr>
            <p:txBody>
              <a:bodyPr wrap="square" rtlCol="0">
                <a:spAutoFit/>
              </a:bodyPr>
              <a:lstStyle/>
              <a:p>
                <a:pPr algn="ctr"/>
                <a:r>
                  <a:rPr lang="zh-CN" sz="1600" b="1">
                    <a:solidFill>
                      <a:schemeClr val="bg1"/>
                    </a:solidFill>
                    <a:latin typeface="微软雅黑" panose="020B0503020204020204" charset="-122"/>
                    <a:ea typeface="微软雅黑" panose="020B0503020204020204" charset="-122"/>
                    <a:cs typeface="微软雅黑" panose="020B0503020204020204" charset="-122"/>
                  </a:rPr>
                  <a:t>中国制造2025</a:t>
                </a:r>
                <a:endParaRPr lang="zh-CN" sz="16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3" name="图片 42" descr="3481858"/>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972" y="6353"/>
                <a:ext cx="513" cy="513"/>
              </a:xfrm>
              <a:prstGeom prst="rect">
                <a:avLst/>
              </a:prstGeom>
            </p:spPr>
          </p:pic>
        </p:grpSp>
        <p:grpSp>
          <p:nvGrpSpPr>
            <p:cNvPr id="7" name="组合 6"/>
            <p:cNvGrpSpPr/>
            <p:nvPr/>
          </p:nvGrpSpPr>
          <p:grpSpPr>
            <a:xfrm>
              <a:off x="13264" y="3392"/>
              <a:ext cx="4332" cy="822"/>
              <a:chOff x="13216" y="6220"/>
              <a:chExt cx="3930" cy="822"/>
            </a:xfrm>
          </p:grpSpPr>
          <p:sp>
            <p:nvSpPr>
              <p:cNvPr id="47" name="圆角矩形 46"/>
              <p:cNvSpPr/>
              <p:nvPr/>
            </p:nvSpPr>
            <p:spPr>
              <a:xfrm>
                <a:off x="13216" y="6221"/>
                <a:ext cx="3930" cy="74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4045" y="6220"/>
                <a:ext cx="3101" cy="822"/>
              </a:xfrm>
              <a:prstGeom prst="rect">
                <a:avLst/>
              </a:prstGeom>
              <a:noFill/>
            </p:spPr>
            <p:txBody>
              <a:bodyPr wrap="square" rtlCol="0">
                <a:spAutoFit/>
              </a:bodyPr>
              <a:lstStyle/>
              <a:p>
                <a:pPr algn="ctr"/>
                <a:r>
                  <a:rPr lang="zh-CN" sz="1400" b="1">
                    <a:solidFill>
                      <a:schemeClr val="bg1"/>
                    </a:solidFill>
                    <a:latin typeface="微软雅黑" panose="020B0503020204020204" charset="-122"/>
                    <a:ea typeface="微软雅黑" panose="020B0503020204020204" charset="-122"/>
                    <a:cs typeface="微软雅黑" panose="020B0503020204020204" charset="-122"/>
                  </a:rPr>
                  <a:t>第十四个五年规划和2035年远景目标纲要</a:t>
                </a:r>
                <a:endParaRPr lang="zh-CN" sz="14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46" name="图片 45" descr="2015251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94" y="6355"/>
                <a:ext cx="511" cy="511"/>
              </a:xfrm>
              <a:prstGeom prst="rect">
                <a:avLst/>
              </a:prstGeom>
            </p:spPr>
          </p:pic>
        </p:grpSp>
      </p:grpSp>
      <p:grpSp>
        <p:nvGrpSpPr>
          <p:cNvPr id="11" name="组合 10"/>
          <p:cNvGrpSpPr/>
          <p:nvPr/>
        </p:nvGrpSpPr>
        <p:grpSpPr>
          <a:xfrm>
            <a:off x="8492490" y="2034540"/>
            <a:ext cx="3011170" cy="4488180"/>
            <a:chOff x="1913" y="3440"/>
            <a:chExt cx="4742" cy="7068"/>
          </a:xfrm>
        </p:grpSpPr>
        <p:grpSp>
          <p:nvGrpSpPr>
            <p:cNvPr id="3" name="组合 2"/>
            <p:cNvGrpSpPr/>
            <p:nvPr/>
          </p:nvGrpSpPr>
          <p:grpSpPr>
            <a:xfrm>
              <a:off x="2045" y="3440"/>
              <a:ext cx="3930" cy="827"/>
              <a:chOff x="2045" y="6220"/>
              <a:chExt cx="3930" cy="827"/>
            </a:xfrm>
          </p:grpSpPr>
          <p:sp>
            <p:nvSpPr>
              <p:cNvPr id="41" name="圆角矩形 40"/>
              <p:cNvSpPr/>
              <p:nvPr/>
            </p:nvSpPr>
            <p:spPr>
              <a:xfrm>
                <a:off x="2045" y="6220"/>
                <a:ext cx="3930" cy="74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2732" y="6225"/>
                <a:ext cx="3132" cy="822"/>
              </a:xfrm>
              <a:prstGeom prst="rect">
                <a:avLst/>
              </a:prstGeom>
              <a:noFill/>
            </p:spPr>
            <p:txBody>
              <a:bodyPr wrap="square" rtlCol="0">
                <a:spAutoFit/>
              </a:bodyPr>
              <a:lstStyle/>
              <a:p>
                <a:pPr algn="ctr"/>
                <a:r>
                  <a:rPr sz="1400" b="1">
                    <a:solidFill>
                      <a:schemeClr val="bg1"/>
                    </a:solidFill>
                    <a:latin typeface="微软雅黑" panose="020B0503020204020204" charset="-122"/>
                    <a:ea typeface="微软雅黑" panose="020B0503020204020204" charset="-122"/>
                    <a:cs typeface="微软雅黑" panose="020B0503020204020204" charset="-122"/>
                  </a:rPr>
                  <a:t>2021年工业和信息化标准工作</a:t>
                </a:r>
                <a:r>
                  <a:rPr lang="zh-CN" sz="1400" b="1">
                    <a:solidFill>
                      <a:schemeClr val="bg1"/>
                    </a:solidFill>
                    <a:latin typeface="微软雅黑" panose="020B0503020204020204" charset="-122"/>
                    <a:ea typeface="微软雅黑" panose="020B0503020204020204" charset="-122"/>
                    <a:cs typeface="微软雅黑" panose="020B0503020204020204" charset="-122"/>
                  </a:rPr>
                  <a:t>要点</a:t>
                </a:r>
                <a:endParaRPr lang="zh-CN" sz="1400" b="1">
                  <a:solidFill>
                    <a:schemeClr val="bg1"/>
                  </a:solidFill>
                  <a:latin typeface="微软雅黑" panose="020B0503020204020204" charset="-122"/>
                  <a:ea typeface="微软雅黑" panose="020B0503020204020204" charset="-122"/>
                  <a:cs typeface="微软雅黑" panose="020B0503020204020204" charset="-122"/>
                </a:endParaRPr>
              </a:p>
            </p:txBody>
          </p:sp>
          <p:pic>
            <p:nvPicPr>
              <p:cNvPr id="39" name="图片 38" descr="2018166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79" y="6239"/>
                <a:ext cx="676" cy="676"/>
              </a:xfrm>
              <a:prstGeom prst="rect">
                <a:avLst/>
              </a:prstGeom>
            </p:spPr>
          </p:pic>
        </p:grpSp>
        <p:sp>
          <p:nvSpPr>
            <p:cNvPr id="9" name="文本框 8"/>
            <p:cNvSpPr txBox="1"/>
            <p:nvPr/>
          </p:nvSpPr>
          <p:spPr>
            <a:xfrm>
              <a:off x="1913" y="4641"/>
              <a:ext cx="4742" cy="5867"/>
            </a:xfrm>
            <a:prstGeom prst="rect">
              <a:avLst/>
            </a:prstGeom>
            <a:noFill/>
          </p:spPr>
          <p:txBody>
            <a:bodyPr wrap="square" rtlCol="0">
              <a:spAutoFit/>
            </a:bodyPr>
            <a:lstStyle/>
            <a:p>
              <a:pPr>
                <a:lnSpc>
                  <a:spcPct val="130000"/>
                </a:lnSpc>
              </a:pPr>
              <a:r>
                <a:rPr lang="en-US" altLang="zh-CN" sz="1400"/>
                <a:t>组织制定和修订服务制造强国、网络强国、质量强国、数字中国建设所需的标准1500项以上，其中重点和基础公益类标准800项以上。</a:t>
              </a:r>
              <a:endParaRPr lang="en-US" altLang="zh-CN" sz="1400"/>
            </a:p>
            <a:p>
              <a:pPr>
                <a:lnSpc>
                  <a:spcPct val="130000"/>
                </a:lnSpc>
              </a:pPr>
              <a:r>
                <a:rPr lang="en-US" altLang="zh-CN" sz="1400"/>
                <a:t>一、加强全</a:t>
              </a:r>
              <a:r>
                <a:rPr lang="en-US" altLang="zh-CN" sz="1400" b="1">
                  <a:solidFill>
                    <a:srgbClr val="FF0000"/>
                  </a:solidFill>
                </a:rPr>
                <a:t>产业链标准</a:t>
              </a:r>
              <a:r>
                <a:rPr lang="en-US" altLang="zh-CN" sz="1400"/>
                <a:t>工作的统筹推进</a:t>
              </a:r>
              <a:r>
                <a:rPr lang="zh-CN" altLang="en-US" sz="1400">
                  <a:solidFill>
                    <a:schemeClr val="tx1"/>
                  </a:solidFill>
                </a:rPr>
                <a:t> ；</a:t>
              </a:r>
              <a:endParaRPr lang="zh-CN" altLang="en-US" sz="1400">
                <a:solidFill>
                  <a:srgbClr val="FF0000"/>
                </a:solidFill>
              </a:endParaRPr>
            </a:p>
            <a:p>
              <a:pPr>
                <a:lnSpc>
                  <a:spcPct val="130000"/>
                </a:lnSpc>
              </a:pPr>
              <a:r>
                <a:rPr lang="zh-CN" altLang="en-US" sz="1400">
                  <a:solidFill>
                    <a:schemeClr val="tx1"/>
                  </a:solidFill>
                </a:rPr>
                <a:t>二、扎实做好基础和重点领域标准研制 ；</a:t>
              </a:r>
              <a:endParaRPr lang="zh-CN" altLang="en-US" sz="1400">
                <a:solidFill>
                  <a:schemeClr val="tx1"/>
                </a:solidFill>
              </a:endParaRPr>
            </a:p>
            <a:p>
              <a:pPr>
                <a:lnSpc>
                  <a:spcPct val="130000"/>
                </a:lnSpc>
              </a:pPr>
              <a:r>
                <a:rPr lang="zh-CN" altLang="en-US" sz="1400"/>
                <a:t>三、优化提升标准体系</a:t>
              </a:r>
              <a:r>
                <a:rPr lang="zh-CN" altLang="en-US" sz="1400" b="1">
                  <a:solidFill>
                    <a:srgbClr val="FF0000"/>
                  </a:solidFill>
                </a:rPr>
                <a:t>供给结构和水平；</a:t>
              </a:r>
              <a:endParaRPr lang="zh-CN" altLang="en-US" sz="1400" b="1">
                <a:solidFill>
                  <a:srgbClr val="FF0000"/>
                </a:solidFill>
              </a:endParaRPr>
            </a:p>
            <a:p>
              <a:pPr>
                <a:lnSpc>
                  <a:spcPct val="130000"/>
                </a:lnSpc>
              </a:pPr>
              <a:r>
                <a:rPr lang="zh-CN" altLang="en-US" sz="1400"/>
                <a:t>四、持续深度参与全球标准化活动；</a:t>
              </a:r>
              <a:endParaRPr lang="zh-CN" altLang="en-US" sz="1400"/>
            </a:p>
            <a:p>
              <a:pPr>
                <a:lnSpc>
                  <a:spcPct val="130000"/>
                </a:lnSpc>
              </a:pPr>
              <a:r>
                <a:rPr lang="zh-CN" altLang="en-US" sz="1400"/>
                <a:t>五、积极推进重点标准的有效实施；</a:t>
              </a:r>
              <a:endParaRPr lang="zh-CN" altLang="en-US" sz="1400"/>
            </a:p>
            <a:p>
              <a:pPr>
                <a:lnSpc>
                  <a:spcPct val="130000"/>
                </a:lnSpc>
              </a:pPr>
              <a:r>
                <a:rPr lang="en-US" altLang="zh-CN" sz="1400"/>
                <a:t>六、大力营造良好的标准政策环境</a:t>
              </a:r>
              <a:endParaRPr lang="en-US" altLang="zh-CN" sz="1400"/>
            </a:p>
          </p:txBody>
        </p:sp>
      </p:grpSp>
      <p:sp>
        <p:nvSpPr>
          <p:cNvPr id="25" name="文本框 24"/>
          <p:cNvSpPr txBox="1"/>
          <p:nvPr/>
        </p:nvSpPr>
        <p:spPr>
          <a:xfrm>
            <a:off x="1214755" y="927100"/>
            <a:ext cx="8615045" cy="681355"/>
          </a:xfrm>
          <a:prstGeom prst="rect">
            <a:avLst/>
          </a:prstGeom>
          <a:noFill/>
        </p:spPr>
        <p:txBody>
          <a:bodyPr wrap="square" rtlCol="0" anchor="t">
            <a:spAutoFit/>
          </a:bodyPr>
          <a:lstStyle/>
          <a:p>
            <a:pPr>
              <a:lnSpc>
                <a:spcPct val="120000"/>
              </a:lnSpc>
            </a:pPr>
            <a:r>
              <a:rPr lang="en-US" altLang="zh-CN" sz="1600" dirty="0"/>
              <a:t>     </a:t>
            </a:r>
            <a:r>
              <a:rPr lang="zh-CN" altLang="en-US" sz="1600" dirty="0"/>
              <a:t>《中国制造2025》是经国务院总理李克强签批，由国务院于2015年5月印发的部署全面推进实施制造强国的战略文件，是中国实施制造强国战略第一个十年的行动纲领。</a:t>
            </a:r>
            <a:endParaRPr lang="zh-CN" altLang="en-US" sz="1600" dirty="0"/>
          </a:p>
        </p:txBody>
      </p:sp>
      <p:sp>
        <p:nvSpPr>
          <p:cNvPr id="8" name="文本框 7"/>
          <p:cNvSpPr txBox="1"/>
          <p:nvPr/>
        </p:nvSpPr>
        <p:spPr>
          <a:xfrm>
            <a:off x="326390" y="329565"/>
            <a:ext cx="1486535" cy="398780"/>
          </a:xfrm>
          <a:prstGeom prst="rect">
            <a:avLst/>
          </a:prstGeom>
          <a:noFill/>
        </p:spPr>
        <p:txBody>
          <a:bodyPr wrap="square" rtlCol="0">
            <a:spAutoFit/>
          </a:bodyPr>
          <a:lstStyle/>
          <a:p>
            <a:r>
              <a:rPr lang="zh-CN" altLang="en-US" sz="2000" b="1">
                <a:solidFill>
                  <a:schemeClr val="accent1">
                    <a:lumMod val="75000"/>
                  </a:schemeClr>
                </a:solidFill>
              </a:rPr>
              <a:t>市场背景</a:t>
            </a:r>
            <a:endParaRPr lang="zh-CN" altLang="en-US" sz="2000" b="1">
              <a:solidFill>
                <a:schemeClr val="accent1">
                  <a:lumMod val="75000"/>
                </a:schemeClr>
              </a:solidFill>
            </a:endParaRPr>
          </a:p>
        </p:txBody>
      </p:sp>
      <p:sp>
        <p:nvSpPr>
          <p:cNvPr id="277538" name="Rectangle 34"/>
          <p:cNvSpPr/>
          <p:nvPr/>
        </p:nvSpPr>
        <p:spPr>
          <a:xfrm>
            <a:off x="4419600" y="27114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政策背景</a:t>
            </a:r>
            <a:endParaRPr lang="zh-CN" altLang="en-US" dirty="0">
              <a:solidFill>
                <a:schemeClr val="bg1"/>
              </a:solidFill>
              <a:latin typeface="Arial" panose="020B0604020202020204" pitchFamily="34" charset="0"/>
              <a:ea typeface="微软雅黑" panose="020B0503020204020204" charset="-122"/>
            </a:endParaRPr>
          </a:p>
        </p:txBody>
      </p:sp>
      <p:pic>
        <p:nvPicPr>
          <p:cNvPr id="10" name="图片 9" descr="9621eab6c2b6b07180a9b4c0c48cfd8"/>
          <p:cNvPicPr>
            <a:picLocks noChangeAspect="1"/>
          </p:cNvPicPr>
          <p:nvPr/>
        </p:nvPicPr>
        <p:blipFill>
          <a:blip r:embed="rId7"/>
          <a:srcRect b="32694"/>
          <a:stretch>
            <a:fillRect/>
          </a:stretch>
        </p:blipFill>
        <p:spPr>
          <a:xfrm>
            <a:off x="9012555" y="103505"/>
            <a:ext cx="652145" cy="521970"/>
          </a:xfrm>
          <a:prstGeom prst="rect">
            <a:avLst/>
          </a:prstGeom>
        </p:spPr>
      </p:pic>
      <p:sp>
        <p:nvSpPr>
          <p:cNvPr id="12" name="文本框 11"/>
          <p:cNvSpPr txBox="1"/>
          <p:nvPr/>
        </p:nvSpPr>
        <p:spPr>
          <a:xfrm>
            <a:off x="9531350" y="103505"/>
            <a:ext cx="27203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8"/>
    </p:custData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8124190" cy="1834515"/>
            <a:chOff x="-8" y="474"/>
            <a:chExt cx="12794" cy="288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915" y="2735"/>
              <a:ext cx="4871"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7852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a:stretch>
            <a:fillRect/>
          </a:stretch>
        </p:blipFill>
        <p:spPr>
          <a:xfrm>
            <a:off x="1000760" y="1309370"/>
            <a:ext cx="4210050" cy="4067175"/>
          </a:xfrm>
          <a:prstGeom prst="rect">
            <a:avLst/>
          </a:prstGeom>
        </p:spPr>
      </p:pic>
      <p:sp>
        <p:nvSpPr>
          <p:cNvPr id="15" name="文本框 14"/>
          <p:cNvSpPr txBox="1"/>
          <p:nvPr/>
        </p:nvSpPr>
        <p:spPr>
          <a:xfrm>
            <a:off x="5633085" y="2498725"/>
            <a:ext cx="5814060" cy="2155825"/>
          </a:xfrm>
          <a:prstGeom prst="rect">
            <a:avLst/>
          </a:prstGeom>
          <a:noFill/>
        </p:spPr>
        <p:txBody>
          <a:bodyPr wrap="square" rtlCol="0" anchor="t">
            <a:spAutoFit/>
          </a:bodyPr>
          <a:lstStyle/>
          <a:p>
            <a:pPr marL="285750" indent="-285750">
              <a:lnSpc>
                <a:spcPct val="120000"/>
              </a:lnSpc>
              <a:buFont typeface="Wingdings" panose="05000000000000000000" charset="0"/>
              <a:buChar char="l"/>
            </a:pPr>
            <a:r>
              <a:rPr lang="zh-CN" altLang="en-US" sz="1600" dirty="0"/>
              <a:t>工业4.0的产业集成要求企业横跨</a:t>
            </a:r>
            <a:r>
              <a:rPr lang="zh-CN" altLang="en-US" sz="1600" b="1" dirty="0">
                <a:solidFill>
                  <a:srgbClr val="FF0000"/>
                </a:solidFill>
              </a:rPr>
              <a:t>设计、制造、物流、环境、人的活动等产业链要素</a:t>
            </a:r>
            <a:r>
              <a:rPr lang="zh-CN" altLang="en-US" sz="1600" dirty="0"/>
              <a:t>，通过高度集成的信息系统加以控制；收集所有数据，通过控制技术和相关环节实现互动、组织生产。</a:t>
            </a:r>
            <a:endParaRPr lang="zh-CN" altLang="en-US" sz="1600" dirty="0"/>
          </a:p>
          <a:p>
            <a:pPr marL="285750" indent="-285750">
              <a:lnSpc>
                <a:spcPct val="120000"/>
              </a:lnSpc>
              <a:buFont typeface="Wingdings" panose="05000000000000000000" charset="0"/>
              <a:buChar char="l"/>
            </a:pPr>
            <a:r>
              <a:rPr lang="zh-CN" altLang="en-US" sz="1600" dirty="0"/>
              <a:t>通过产业集成，未来整个</a:t>
            </a:r>
            <a:r>
              <a:rPr lang="zh-CN" altLang="en-US" sz="1600" b="1" dirty="0">
                <a:solidFill>
                  <a:srgbClr val="FF0000"/>
                </a:solidFill>
              </a:rPr>
              <a:t>产品需求、生产制造、物流配送和售后服务</a:t>
            </a:r>
            <a:r>
              <a:rPr lang="zh-CN" altLang="en-US" sz="1600" dirty="0"/>
              <a:t>等链条中捕捉到的数据都可进行实时分析，帮助决策，而且在发生故障时，系统将自动发送警告并协助处理。</a:t>
            </a:r>
            <a:endParaRPr lang="zh-CN" altLang="en-US" sz="1600" dirty="0"/>
          </a:p>
        </p:txBody>
      </p:sp>
      <p:sp>
        <p:nvSpPr>
          <p:cNvPr id="3" name="文本框 2"/>
          <p:cNvSpPr txBox="1"/>
          <p:nvPr/>
        </p:nvSpPr>
        <p:spPr>
          <a:xfrm>
            <a:off x="428625" y="329565"/>
            <a:ext cx="1486535" cy="398780"/>
          </a:xfrm>
          <a:prstGeom prst="rect">
            <a:avLst/>
          </a:prstGeom>
          <a:noFill/>
        </p:spPr>
        <p:txBody>
          <a:bodyPr wrap="square" rtlCol="0">
            <a:spAutoFit/>
          </a:bodyPr>
          <a:lstStyle/>
          <a:p>
            <a:r>
              <a:rPr lang="zh-CN" altLang="en-US" sz="2000" b="1">
                <a:solidFill>
                  <a:schemeClr val="accent1">
                    <a:lumMod val="75000"/>
                  </a:schemeClr>
                </a:solidFill>
              </a:rPr>
              <a:t>市场背景</a:t>
            </a:r>
            <a:endParaRPr lang="zh-CN" altLang="en-US" sz="2000" b="1">
              <a:solidFill>
                <a:schemeClr val="accent1">
                  <a:lumMod val="75000"/>
                </a:schemeClr>
              </a:solidFill>
            </a:endParaRPr>
          </a:p>
        </p:txBody>
      </p:sp>
      <p:sp>
        <p:nvSpPr>
          <p:cNvPr id="277538"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智能制造内涵及要求</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5590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7393940" cy="456565"/>
            <a:chOff x="-8" y="474"/>
            <a:chExt cx="11644"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091" y="565"/>
              <a:ext cx="4545"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7852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3640455" y="2474595"/>
            <a:ext cx="4610100" cy="3867150"/>
          </a:xfrm>
          <a:prstGeom prst="rect">
            <a:avLst/>
          </a:prstGeom>
        </p:spPr>
      </p:pic>
      <p:sp>
        <p:nvSpPr>
          <p:cNvPr id="6" name="文本框 5"/>
          <p:cNvSpPr txBox="1"/>
          <p:nvPr/>
        </p:nvSpPr>
        <p:spPr>
          <a:xfrm>
            <a:off x="829310" y="902970"/>
            <a:ext cx="10232390" cy="1271270"/>
          </a:xfrm>
          <a:prstGeom prst="rect">
            <a:avLst/>
          </a:prstGeom>
          <a:noFill/>
        </p:spPr>
        <p:txBody>
          <a:bodyPr wrap="square" rtlCol="0">
            <a:spAutoFit/>
          </a:bodyPr>
          <a:lstStyle/>
          <a:p>
            <a:pPr>
              <a:lnSpc>
                <a:spcPct val="120000"/>
              </a:lnSpc>
            </a:pPr>
            <a:r>
              <a:rPr lang="en-US" altLang="zh-CN" sz="1600" dirty="0"/>
              <a:t>     </a:t>
            </a:r>
            <a:r>
              <a:rPr lang="zh-CN" altLang="en-US" sz="1600" dirty="0"/>
              <a:t>《中国制造2025》提出：加快机械、航空、船舶、汽车、轻工、纺织、食品、电子等行业生产设备的智能化改造，提高精准制造、敏捷制造能力；统筹布局和推动智能交通工具、智能工程机械、服务机器人、智能家电、智能照明电器、可穿戴设备等产品研发和产业化;发展基于互联网的个性化定制、众包设计、云制造等新型制造模式，推动形成基于消费需求动态感知的研发、制造和产业组织方式等。</a:t>
            </a:r>
            <a:endParaRPr lang="zh-CN" altLang="en-US" sz="1600" dirty="0"/>
          </a:p>
        </p:txBody>
      </p:sp>
      <p:sp>
        <p:nvSpPr>
          <p:cNvPr id="7" name="文本框 6"/>
          <p:cNvSpPr txBox="1"/>
          <p:nvPr/>
        </p:nvSpPr>
        <p:spPr>
          <a:xfrm>
            <a:off x="428625" y="329565"/>
            <a:ext cx="1486535" cy="398780"/>
          </a:xfrm>
          <a:prstGeom prst="rect">
            <a:avLst/>
          </a:prstGeom>
          <a:noFill/>
        </p:spPr>
        <p:txBody>
          <a:bodyPr wrap="square" rtlCol="0">
            <a:spAutoFit/>
          </a:bodyPr>
          <a:lstStyle/>
          <a:p>
            <a:r>
              <a:rPr lang="zh-CN" altLang="en-US" sz="2000" b="1">
                <a:solidFill>
                  <a:schemeClr val="accent1">
                    <a:lumMod val="75000"/>
                  </a:schemeClr>
                </a:solidFill>
              </a:rPr>
              <a:t>市场背景</a:t>
            </a:r>
            <a:endParaRPr lang="zh-CN" altLang="en-US" sz="2000" b="1">
              <a:solidFill>
                <a:schemeClr val="accent1">
                  <a:lumMod val="75000"/>
                </a:schemeClr>
              </a:solidFill>
            </a:endParaRPr>
          </a:p>
        </p:txBody>
      </p:sp>
      <p:sp>
        <p:nvSpPr>
          <p:cNvPr id="277538" name="Rectangle 34"/>
          <p:cNvSpPr/>
          <p:nvPr/>
        </p:nvSpPr>
        <p:spPr>
          <a:xfrm>
            <a:off x="4596130" y="30035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中国智能制造重点领域</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5399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p:transition>
    </mc:Choice>
    <mc:Fallback>
      <p:transition spd="slow">
        <p:spli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2935605" cy="456565"/>
            <a:chOff x="-8" y="474"/>
            <a:chExt cx="4623"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4101" cy="628"/>
            </a:xfrm>
            <a:prstGeom prst="rect">
              <a:avLst/>
            </a:prstGeom>
            <a:noFill/>
          </p:spPr>
          <p:txBody>
            <a:bodyPr wrap="square" rtlCol="0">
              <a:spAutoFit/>
            </a:bodyPr>
            <a:lstStyle/>
            <a:p>
              <a:r>
                <a:rPr lang="zh-CN" altLang="en-US" sz="2000" b="1">
                  <a:solidFill>
                    <a:schemeClr val="accent1">
                      <a:lumMod val="75000"/>
                    </a:schemeClr>
                  </a:solidFill>
                </a:rPr>
                <a:t>产品历程</a:t>
              </a:r>
              <a:endParaRPr lang="zh-CN" altLang="en-US" sz="2000" b="1">
                <a:solidFill>
                  <a:schemeClr val="accent1">
                    <a:lumMod val="75000"/>
                  </a:schemeClr>
                </a:solidFill>
              </a:endParaRPr>
            </a:p>
          </p:txBody>
        </p:sp>
      </p:grpSp>
      <p:sp>
        <p:nvSpPr>
          <p:cNvPr id="12" name="任意多边形 11"/>
          <p:cNvSpPr/>
          <p:nvPr/>
        </p:nvSpPr>
        <p:spPr>
          <a:xfrm>
            <a:off x="1007745" y="1496060"/>
            <a:ext cx="10176510" cy="2038350"/>
          </a:xfrm>
          <a:custGeom>
            <a:avLst/>
            <a:gdLst>
              <a:gd name="connisteX0" fmla="*/ 0 w 10176510"/>
              <a:gd name="connsiteY0" fmla="*/ 1974215 h 2038625"/>
              <a:gd name="connisteX1" fmla="*/ 2321560 w 10176510"/>
              <a:gd name="connsiteY1" fmla="*/ 1251585 h 2038625"/>
              <a:gd name="connisteX2" fmla="*/ 5255260 w 10176510"/>
              <a:gd name="connsiteY2" fmla="*/ 2016125 h 2038625"/>
              <a:gd name="connisteX3" fmla="*/ 7966075 w 10176510"/>
              <a:gd name="connsiteY3" fmla="*/ 361950 h 2038625"/>
              <a:gd name="connisteX4" fmla="*/ 10176510 w 10176510"/>
              <a:gd name="connsiteY4" fmla="*/ 0 h 20386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176510" h="2038625">
                <a:moveTo>
                  <a:pt x="0" y="1974215"/>
                </a:moveTo>
                <a:cubicBezTo>
                  <a:pt x="405765" y="1814195"/>
                  <a:pt x="1270635" y="1243330"/>
                  <a:pt x="2321560" y="1251585"/>
                </a:cubicBezTo>
                <a:cubicBezTo>
                  <a:pt x="3372485" y="1259840"/>
                  <a:pt x="4126230" y="2193925"/>
                  <a:pt x="5255260" y="2016125"/>
                </a:cubicBezTo>
                <a:cubicBezTo>
                  <a:pt x="6384290" y="1838325"/>
                  <a:pt x="6981825" y="765175"/>
                  <a:pt x="7966075" y="361950"/>
                </a:cubicBezTo>
                <a:cubicBezTo>
                  <a:pt x="8950325" y="-41275"/>
                  <a:pt x="9788525" y="39370"/>
                  <a:pt x="10176510" y="0"/>
                </a:cubicBezTo>
              </a:path>
            </a:pathLst>
          </a:custGeom>
          <a:noFill/>
          <a:ln w="22225">
            <a:gradFill>
              <a:gsLst>
                <a:gs pos="0">
                  <a:schemeClr val="accent1">
                    <a:lumMod val="75000"/>
                  </a:schemeClr>
                </a:gs>
                <a:gs pos="100000">
                  <a:schemeClr val="accent2">
                    <a:lumMod val="75000"/>
                  </a:schemeClr>
                </a:gs>
              </a:gsLst>
              <a:lin ang="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a:off x="817880" y="3860165"/>
            <a:ext cx="0" cy="1529080"/>
          </a:xfrm>
          <a:prstGeom prst="line">
            <a:avLst/>
          </a:prstGeom>
          <a:ln>
            <a:solidFill>
              <a:srgbClr val="3575B4"/>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868680" y="3879850"/>
            <a:ext cx="1726565" cy="929640"/>
          </a:xfrm>
          <a:prstGeom prst="rect">
            <a:avLst/>
          </a:prstGeom>
          <a:noFill/>
        </p:spPr>
        <p:txBody>
          <a:bodyPr wrap="square" rtlCol="0">
            <a:spAutoFit/>
          </a:bodyPr>
          <a:lstStyle/>
          <a:p>
            <a:pPr>
              <a:lnSpc>
                <a:spcPct val="130000"/>
              </a:lnSpc>
            </a:pPr>
            <a:r>
              <a:rPr lang="zh-CN" altLang="en-US" sz="1400" dirty="0"/>
              <a:t>《尚唯全球产品样本数据库》正式上线。</a:t>
            </a:r>
            <a:endParaRPr lang="zh-CN" altLang="en-US" sz="1400" dirty="0"/>
          </a:p>
        </p:txBody>
      </p:sp>
      <p:cxnSp>
        <p:nvCxnSpPr>
          <p:cNvPr id="24" name="直接连接符 23"/>
          <p:cNvCxnSpPr/>
          <p:nvPr/>
        </p:nvCxnSpPr>
        <p:spPr>
          <a:xfrm>
            <a:off x="3122930" y="3096260"/>
            <a:ext cx="0" cy="1529080"/>
          </a:xfrm>
          <a:prstGeom prst="line">
            <a:avLst/>
          </a:prstGeom>
          <a:ln>
            <a:solidFill>
              <a:srgbClr val="7073A7"/>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3173730" y="3319147"/>
            <a:ext cx="2007235" cy="650240"/>
          </a:xfrm>
          <a:prstGeom prst="rect">
            <a:avLst/>
          </a:prstGeom>
          <a:noFill/>
        </p:spPr>
        <p:txBody>
          <a:bodyPr wrap="square" rtlCol="0">
            <a:spAutoFit/>
          </a:bodyPr>
          <a:lstStyle/>
          <a:p>
            <a:pPr>
              <a:lnSpc>
                <a:spcPct val="130000"/>
              </a:lnSpc>
            </a:pPr>
            <a:r>
              <a:rPr lang="zh-CN" altLang="en-US" sz="1400" dirty="0">
                <a:sym typeface="+mn-ea"/>
              </a:rPr>
              <a:t>《尚唯全球产品样本数据库》新版改版。</a:t>
            </a:r>
            <a:endParaRPr lang="zh-CN" altLang="en-US" sz="1400" dirty="0">
              <a:sym typeface="+mn-ea"/>
            </a:endParaRPr>
          </a:p>
        </p:txBody>
      </p:sp>
      <p:cxnSp>
        <p:nvCxnSpPr>
          <p:cNvPr id="27" name="直接连接符 26"/>
          <p:cNvCxnSpPr/>
          <p:nvPr/>
        </p:nvCxnSpPr>
        <p:spPr>
          <a:xfrm>
            <a:off x="5876925" y="3879850"/>
            <a:ext cx="0" cy="1529080"/>
          </a:xfrm>
          <a:prstGeom prst="line">
            <a:avLst/>
          </a:prstGeom>
          <a:ln>
            <a:solidFill>
              <a:srgbClr val="956F8E"/>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927725" y="3899535"/>
            <a:ext cx="1830070" cy="1209675"/>
          </a:xfrm>
          <a:prstGeom prst="rect">
            <a:avLst/>
          </a:prstGeom>
          <a:noFill/>
        </p:spPr>
        <p:txBody>
          <a:bodyPr wrap="square" rtlCol="0">
            <a:spAutoFit/>
          </a:bodyPr>
          <a:lstStyle/>
          <a:p>
            <a:pPr>
              <a:lnSpc>
                <a:spcPct val="130000"/>
              </a:lnSpc>
            </a:pPr>
            <a:r>
              <a:rPr lang="zh-CN" altLang="en-US" sz="1400" dirty="0">
                <a:sym typeface="+mn-ea"/>
              </a:rPr>
              <a:t>《尚唯全球产品样本数据库》功能更新优化，对检索系统全面优化，功能更强大。</a:t>
            </a:r>
            <a:endParaRPr lang="zh-CN" altLang="en-US" sz="1400" dirty="0"/>
          </a:p>
        </p:txBody>
      </p:sp>
      <p:cxnSp>
        <p:nvCxnSpPr>
          <p:cNvPr id="30" name="直接连接符 29"/>
          <p:cNvCxnSpPr/>
          <p:nvPr/>
        </p:nvCxnSpPr>
        <p:spPr>
          <a:xfrm>
            <a:off x="8851900" y="2135505"/>
            <a:ext cx="0" cy="1529080"/>
          </a:xfrm>
          <a:prstGeom prst="line">
            <a:avLst/>
          </a:prstGeom>
          <a:ln>
            <a:solidFill>
              <a:srgbClr val="BA6858"/>
            </a:solidFill>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8902700" y="2155190"/>
            <a:ext cx="1640205" cy="1768475"/>
          </a:xfrm>
          <a:prstGeom prst="rect">
            <a:avLst/>
          </a:prstGeom>
          <a:noFill/>
        </p:spPr>
        <p:txBody>
          <a:bodyPr wrap="square" rtlCol="0">
            <a:spAutoFit/>
          </a:bodyPr>
          <a:lstStyle/>
          <a:p>
            <a:pPr>
              <a:lnSpc>
                <a:spcPct val="130000"/>
              </a:lnSpc>
            </a:pPr>
            <a:r>
              <a:rPr lang="zh-CN" altLang="en-US" sz="1400">
                <a:sym typeface="+mn-ea"/>
              </a:rPr>
              <a:t>《尚唯全球产品样本数据库》进行了全面改版迭代，从界面、数据质量到使用功能进行了大幅度的提升。</a:t>
            </a:r>
            <a:endParaRPr lang="zh-CN" altLang="en-US" sz="1400"/>
          </a:p>
        </p:txBody>
      </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645160" y="3109595"/>
            <a:ext cx="638810" cy="638810"/>
            <a:chOff x="1016" y="4897"/>
            <a:chExt cx="1006" cy="1006"/>
          </a:xfrm>
        </p:grpSpPr>
        <p:sp>
          <p:nvSpPr>
            <p:cNvPr id="13" name="椭圆 12"/>
            <p:cNvSpPr/>
            <p:nvPr/>
          </p:nvSpPr>
          <p:spPr>
            <a:xfrm>
              <a:off x="1016" y="4897"/>
              <a:ext cx="1007" cy="1007"/>
            </a:xfrm>
            <a:prstGeom prst="ellipse">
              <a:avLst/>
            </a:prstGeom>
            <a:solidFill>
              <a:srgbClr val="357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363248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flipH="1">
              <a:off x="1214" y="5094"/>
              <a:ext cx="611" cy="611"/>
            </a:xfrm>
            <a:prstGeom prst="rect">
              <a:avLst/>
            </a:prstGeom>
          </p:spPr>
        </p:pic>
      </p:grpSp>
      <p:grpSp>
        <p:nvGrpSpPr>
          <p:cNvPr id="11" name="组合 10"/>
          <p:cNvGrpSpPr/>
          <p:nvPr/>
        </p:nvGrpSpPr>
        <p:grpSpPr>
          <a:xfrm>
            <a:off x="5775960" y="3220720"/>
            <a:ext cx="638810" cy="638810"/>
            <a:chOff x="9096" y="5072"/>
            <a:chExt cx="1006" cy="1006"/>
          </a:xfrm>
        </p:grpSpPr>
        <p:sp>
          <p:nvSpPr>
            <p:cNvPr id="18" name="椭圆 17"/>
            <p:cNvSpPr/>
            <p:nvPr/>
          </p:nvSpPr>
          <p:spPr>
            <a:xfrm>
              <a:off x="9096" y="5072"/>
              <a:ext cx="1007" cy="1007"/>
            </a:xfrm>
            <a:prstGeom prst="ellipse">
              <a:avLst/>
            </a:prstGeom>
            <a:solidFill>
              <a:srgbClr val="956F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3635775"/>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35" y="5292"/>
              <a:ext cx="566" cy="566"/>
            </a:xfrm>
            <a:prstGeom prst="rect">
              <a:avLst/>
            </a:prstGeom>
          </p:spPr>
        </p:pic>
      </p:grpSp>
      <p:grpSp>
        <p:nvGrpSpPr>
          <p:cNvPr id="14" name="组合 13"/>
          <p:cNvGrpSpPr/>
          <p:nvPr/>
        </p:nvGrpSpPr>
        <p:grpSpPr>
          <a:xfrm>
            <a:off x="8667750" y="1496060"/>
            <a:ext cx="638810" cy="638810"/>
            <a:chOff x="13650" y="2356"/>
            <a:chExt cx="1006" cy="1006"/>
          </a:xfrm>
        </p:grpSpPr>
        <p:sp>
          <p:nvSpPr>
            <p:cNvPr id="19" name="椭圆 18"/>
            <p:cNvSpPr/>
            <p:nvPr/>
          </p:nvSpPr>
          <p:spPr>
            <a:xfrm>
              <a:off x="13650" y="2356"/>
              <a:ext cx="1007" cy="1007"/>
            </a:xfrm>
            <a:prstGeom prst="ellipse">
              <a:avLst/>
            </a:prstGeom>
            <a:solidFill>
              <a:srgbClr val="BA68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472152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774" y="2479"/>
              <a:ext cx="760" cy="760"/>
            </a:xfrm>
            <a:prstGeom prst="rect">
              <a:avLst/>
            </a:prstGeom>
          </p:spPr>
        </p:pic>
      </p:grpSp>
      <p:grpSp>
        <p:nvGrpSpPr>
          <p:cNvPr id="10" name="组合 9"/>
          <p:cNvGrpSpPr/>
          <p:nvPr/>
        </p:nvGrpSpPr>
        <p:grpSpPr>
          <a:xfrm>
            <a:off x="2994660" y="2414905"/>
            <a:ext cx="638810" cy="638810"/>
            <a:chOff x="4716" y="3803"/>
            <a:chExt cx="1006" cy="1006"/>
          </a:xfrm>
        </p:grpSpPr>
        <p:sp>
          <p:nvSpPr>
            <p:cNvPr id="17" name="椭圆 16"/>
            <p:cNvSpPr/>
            <p:nvPr/>
          </p:nvSpPr>
          <p:spPr>
            <a:xfrm>
              <a:off x="4716" y="3803"/>
              <a:ext cx="1007" cy="1007"/>
            </a:xfrm>
            <a:prstGeom prst="ellipse">
              <a:avLst/>
            </a:prstGeom>
            <a:solidFill>
              <a:srgbClr val="7073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363577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8" y="4045"/>
              <a:ext cx="523" cy="523"/>
            </a:xfrm>
            <a:prstGeom prst="rect">
              <a:avLst/>
            </a:prstGeom>
          </p:spPr>
        </p:pic>
      </p:grpSp>
      <p:sp>
        <p:nvSpPr>
          <p:cNvPr id="38" name="文本框 37"/>
          <p:cNvSpPr txBox="1"/>
          <p:nvPr/>
        </p:nvSpPr>
        <p:spPr>
          <a:xfrm>
            <a:off x="448945" y="2655570"/>
            <a:ext cx="1240790" cy="398780"/>
          </a:xfrm>
          <a:prstGeom prst="rect">
            <a:avLst/>
          </a:prstGeom>
          <a:noFill/>
        </p:spPr>
        <p:txBody>
          <a:bodyPr wrap="square" rtlCol="0">
            <a:spAutoFit/>
          </a:bodyPr>
          <a:lstStyle/>
          <a:p>
            <a:pPr algn="ctr"/>
            <a:r>
              <a:rPr lang="en-US" altLang="zh-CN" sz="2000" b="1">
                <a:solidFill>
                  <a:schemeClr val="accent1">
                    <a:lumMod val="75000"/>
                  </a:schemeClr>
                </a:solidFill>
                <a:latin typeface="微软雅黑" panose="020B0503020204020204" charset="-122"/>
                <a:ea typeface="微软雅黑" panose="020B0503020204020204" charset="-122"/>
                <a:cs typeface="微软雅黑" panose="020B0503020204020204" charset="-122"/>
              </a:rPr>
              <a:t>2009</a:t>
            </a:r>
            <a:r>
              <a:rPr lang="zh-CN" altLang="en-US" sz="2000" b="1">
                <a:solidFill>
                  <a:schemeClr val="accent1">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2694305" y="2016125"/>
            <a:ext cx="1240790" cy="398780"/>
          </a:xfrm>
          <a:prstGeom prst="rect">
            <a:avLst/>
          </a:prstGeom>
          <a:noFill/>
        </p:spPr>
        <p:txBody>
          <a:bodyPr wrap="square" rtlCol="0">
            <a:spAutoFit/>
          </a:bodyPr>
          <a:lstStyle/>
          <a:p>
            <a:pPr algn="ctr"/>
            <a:r>
              <a:rPr lang="en-US" altLang="zh-CN" sz="2000" b="1">
                <a:solidFill>
                  <a:schemeClr val="accent2">
                    <a:lumMod val="75000"/>
                  </a:schemeClr>
                </a:solidFill>
                <a:latin typeface="微软雅黑" panose="020B0503020204020204" charset="-122"/>
                <a:ea typeface="微软雅黑" panose="020B0503020204020204" charset="-122"/>
                <a:cs typeface="微软雅黑" panose="020B0503020204020204" charset="-122"/>
              </a:rPr>
              <a:t>2013</a:t>
            </a:r>
            <a:r>
              <a:rPr lang="zh-CN" altLang="en-US" sz="2000" b="1">
                <a:solidFill>
                  <a:schemeClr val="accent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40" name="文本框 39"/>
          <p:cNvSpPr txBox="1"/>
          <p:nvPr/>
        </p:nvSpPr>
        <p:spPr>
          <a:xfrm>
            <a:off x="5474970" y="2821940"/>
            <a:ext cx="1240790" cy="398780"/>
          </a:xfrm>
          <a:prstGeom prst="rect">
            <a:avLst/>
          </a:prstGeom>
          <a:noFill/>
        </p:spPr>
        <p:txBody>
          <a:bodyPr wrap="square" rtlCol="0">
            <a:spAutoFit/>
          </a:bodyPr>
          <a:lstStyle/>
          <a:p>
            <a:pPr algn="ctr"/>
            <a:r>
              <a:rPr lang="en-US" altLang="zh-CN" sz="2000" b="1">
                <a:solidFill>
                  <a:schemeClr val="accent1">
                    <a:lumMod val="75000"/>
                  </a:schemeClr>
                </a:solidFill>
                <a:latin typeface="微软雅黑" panose="020B0503020204020204" charset="-122"/>
                <a:ea typeface="微软雅黑" panose="020B0503020204020204" charset="-122"/>
                <a:cs typeface="微软雅黑" panose="020B0503020204020204" charset="-122"/>
              </a:rPr>
              <a:t>2014</a:t>
            </a:r>
            <a:r>
              <a:rPr lang="zh-CN" altLang="en-US" sz="2000" b="1">
                <a:solidFill>
                  <a:schemeClr val="accent1">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41" name="文本框 40"/>
          <p:cNvSpPr txBox="1"/>
          <p:nvPr/>
        </p:nvSpPr>
        <p:spPr>
          <a:xfrm>
            <a:off x="8366760" y="1097280"/>
            <a:ext cx="1240790" cy="398780"/>
          </a:xfrm>
          <a:prstGeom prst="rect">
            <a:avLst/>
          </a:prstGeom>
          <a:noFill/>
        </p:spPr>
        <p:txBody>
          <a:bodyPr wrap="square" rtlCol="0">
            <a:spAutoFit/>
          </a:bodyPr>
          <a:lstStyle/>
          <a:p>
            <a:pPr algn="ctr"/>
            <a:r>
              <a:rPr lang="en-US" altLang="zh-CN" sz="2000" b="1">
                <a:solidFill>
                  <a:schemeClr val="accent2">
                    <a:lumMod val="75000"/>
                  </a:schemeClr>
                </a:solidFill>
                <a:latin typeface="微软雅黑" panose="020B0503020204020204" charset="-122"/>
                <a:ea typeface="微软雅黑" panose="020B0503020204020204" charset="-122"/>
                <a:cs typeface="微软雅黑" panose="020B0503020204020204" charset="-122"/>
              </a:rPr>
              <a:t>2021</a:t>
            </a:r>
            <a:r>
              <a:rPr lang="zh-CN" altLang="en-US" sz="2000" b="1">
                <a:solidFill>
                  <a:schemeClr val="accent2">
                    <a:lumMod val="75000"/>
                  </a:schemeClr>
                </a:solidFill>
                <a:latin typeface="微软雅黑" panose="020B0503020204020204" charset="-122"/>
                <a:ea typeface="微软雅黑" panose="020B0503020204020204" charset="-122"/>
                <a:cs typeface="微软雅黑" panose="020B0503020204020204" charset="-122"/>
              </a:rPr>
              <a:t>年</a:t>
            </a:r>
            <a:endParaRPr lang="zh-CN" altLang="en-US" sz="2000" b="1">
              <a:solidFill>
                <a:schemeClr val="accent2">
                  <a:lumMod val="75000"/>
                </a:schemeClr>
              </a:solidFill>
              <a:latin typeface="微软雅黑" panose="020B0503020204020204" charset="-122"/>
              <a:ea typeface="微软雅黑" panose="020B0503020204020204" charset="-122"/>
              <a:cs typeface="微软雅黑" panose="020B0503020204020204" charset="-122"/>
            </a:endParaRPr>
          </a:p>
        </p:txBody>
      </p:sp>
      <p:sp>
        <p:nvSpPr>
          <p:cNvPr id="3" name="椭圆 2"/>
          <p:cNvSpPr/>
          <p:nvPr/>
        </p:nvSpPr>
        <p:spPr>
          <a:xfrm>
            <a:off x="10165080" y="3963035"/>
            <a:ext cx="1425575" cy="142557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9153525" y="5817870"/>
            <a:ext cx="454025" cy="45402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4502150" y="729615"/>
            <a:ext cx="1425575" cy="142557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5997575" y="2016125"/>
            <a:ext cx="285115" cy="28511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9621eab6c2b6b07180a9b4c0c48cfd8"/>
          <p:cNvPicPr>
            <a:picLocks noChangeAspect="1"/>
          </p:cNvPicPr>
          <p:nvPr/>
        </p:nvPicPr>
        <p:blipFill>
          <a:blip r:embed="rId9"/>
          <a:srcRect b="32694"/>
          <a:stretch>
            <a:fillRect/>
          </a:stretch>
        </p:blipFill>
        <p:spPr>
          <a:xfrm>
            <a:off x="9004300" y="103505"/>
            <a:ext cx="652145" cy="521970"/>
          </a:xfrm>
          <a:prstGeom prst="rect">
            <a:avLst/>
          </a:prstGeom>
        </p:spPr>
      </p:pic>
      <p:sp>
        <p:nvSpPr>
          <p:cNvPr id="22" name="文本框 21"/>
          <p:cNvSpPr txBox="1"/>
          <p:nvPr/>
        </p:nvSpPr>
        <p:spPr>
          <a:xfrm>
            <a:off x="9531350" y="103505"/>
            <a:ext cx="274510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1818005" cy="456565"/>
            <a:chOff x="-8" y="474"/>
            <a:chExt cx="2863"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改版理念</a:t>
              </a:r>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321175" y="1655445"/>
            <a:ext cx="3549015" cy="3547110"/>
            <a:chOff x="7797" y="2640"/>
            <a:chExt cx="5589" cy="5586"/>
          </a:xfrm>
        </p:grpSpPr>
        <p:sp>
          <p:nvSpPr>
            <p:cNvPr id="9" name="直角三角形 8"/>
            <p:cNvSpPr/>
            <p:nvPr/>
          </p:nvSpPr>
          <p:spPr>
            <a:xfrm>
              <a:off x="10640" y="2640"/>
              <a:ext cx="2746" cy="2746"/>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直角三角形 9"/>
            <p:cNvSpPr/>
            <p:nvPr/>
          </p:nvSpPr>
          <p:spPr>
            <a:xfrm flipH="1">
              <a:off x="7797" y="2640"/>
              <a:ext cx="2746" cy="274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flipV="1">
              <a:off x="10640" y="5480"/>
              <a:ext cx="2746" cy="274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直角三角形 11"/>
            <p:cNvSpPr/>
            <p:nvPr/>
          </p:nvSpPr>
          <p:spPr>
            <a:xfrm flipH="1" flipV="1">
              <a:off x="7797" y="5480"/>
              <a:ext cx="2746" cy="2746"/>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descr="348262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6339840" y="3629025"/>
            <a:ext cx="645795" cy="645795"/>
          </a:xfrm>
          <a:prstGeom prst="rect">
            <a:avLst/>
          </a:prstGeom>
        </p:spPr>
      </p:pic>
      <p:pic>
        <p:nvPicPr>
          <p:cNvPr id="15" name="图片 14" descr="4523988"/>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9850" y="3568700"/>
            <a:ext cx="766445" cy="766445"/>
          </a:xfrm>
          <a:prstGeom prst="rect">
            <a:avLst/>
          </a:prstGeom>
        </p:spPr>
      </p:pic>
      <p:pic>
        <p:nvPicPr>
          <p:cNvPr id="16" name="图片 15" descr="4520290"/>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2560" y="2579370"/>
            <a:ext cx="581025" cy="581025"/>
          </a:xfrm>
          <a:prstGeom prst="rect">
            <a:avLst/>
          </a:prstGeom>
        </p:spPr>
      </p:pic>
      <p:pic>
        <p:nvPicPr>
          <p:cNvPr id="17" name="图片 16" descr="4522222"/>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74435" y="2513965"/>
            <a:ext cx="711200" cy="711200"/>
          </a:xfrm>
          <a:prstGeom prst="rect">
            <a:avLst/>
          </a:prstGeom>
        </p:spPr>
      </p:pic>
      <p:cxnSp>
        <p:nvCxnSpPr>
          <p:cNvPr id="18" name="直接连接符 17"/>
          <p:cNvCxnSpPr/>
          <p:nvPr/>
        </p:nvCxnSpPr>
        <p:spPr>
          <a:xfrm>
            <a:off x="6126480" y="1683385"/>
            <a:ext cx="246126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8750300" y="1287145"/>
            <a:ext cx="2440940" cy="1693545"/>
            <a:chOff x="13776" y="1458"/>
            <a:chExt cx="3844" cy="2667"/>
          </a:xfrm>
        </p:grpSpPr>
        <p:sp>
          <p:nvSpPr>
            <p:cNvPr id="19" name="文本框 18"/>
            <p:cNvSpPr txBox="1"/>
            <p:nvPr/>
          </p:nvSpPr>
          <p:spPr>
            <a:xfrm>
              <a:off x="13776" y="1458"/>
              <a:ext cx="3450" cy="580"/>
            </a:xfrm>
            <a:prstGeom prst="rect">
              <a:avLst/>
            </a:prstGeom>
            <a:noFill/>
          </p:spPr>
          <p:txBody>
            <a:bodyPr wrap="square" rtlCol="0">
              <a:spAutoFit/>
            </a:bodyPr>
            <a:lstStyle/>
            <a:p>
              <a:pPr algn="ctr"/>
              <a:r>
                <a:rPr lang="zh-CN" altLang="en-US" b="1">
                  <a:solidFill>
                    <a:schemeClr val="accent2">
                      <a:lumMod val="75000"/>
                    </a:schemeClr>
                  </a:solidFill>
                </a:rPr>
                <a:t>优化操作界面</a:t>
              </a:r>
              <a:endParaRPr lang="zh-CN" altLang="en-US" b="1">
                <a:solidFill>
                  <a:schemeClr val="accent2">
                    <a:lumMod val="75000"/>
                  </a:schemeClr>
                </a:solidFill>
              </a:endParaRPr>
            </a:p>
          </p:txBody>
        </p:sp>
        <p:sp>
          <p:nvSpPr>
            <p:cNvPr id="20" name="文本框 19"/>
            <p:cNvSpPr txBox="1"/>
            <p:nvPr/>
          </p:nvSpPr>
          <p:spPr>
            <a:xfrm>
              <a:off x="13945" y="2354"/>
              <a:ext cx="3675" cy="1771"/>
            </a:xfrm>
            <a:prstGeom prst="rect">
              <a:avLst/>
            </a:prstGeom>
            <a:noFill/>
          </p:spPr>
          <p:txBody>
            <a:bodyPr wrap="square" rtlCol="0">
              <a:spAutoFit/>
            </a:bodyPr>
            <a:lstStyle/>
            <a:p>
              <a:pPr algn="l">
                <a:lnSpc>
                  <a:spcPct val="120000"/>
                </a:lnSpc>
              </a:pPr>
              <a:r>
                <a:rPr lang="zh-CN" altLang="en-US" sz="1400"/>
                <a:t>界面的改版设计，采用图文和摘要切换模式展示；完善了在线预览、下载等功能，提升了美观度和标准化。</a:t>
              </a:r>
              <a:endParaRPr lang="zh-CN" altLang="en-US" sz="1400"/>
            </a:p>
          </p:txBody>
        </p:sp>
        <p:cxnSp>
          <p:nvCxnSpPr>
            <p:cNvPr id="22" name="直接连接符 21"/>
            <p:cNvCxnSpPr/>
            <p:nvPr/>
          </p:nvCxnSpPr>
          <p:spPr>
            <a:xfrm>
              <a:off x="14428" y="2354"/>
              <a:ext cx="1808"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a:xfrm>
            <a:off x="8768080" y="4136390"/>
            <a:ext cx="2307590" cy="1944370"/>
            <a:chOff x="13804" y="1470"/>
            <a:chExt cx="3634" cy="3062"/>
          </a:xfrm>
        </p:grpSpPr>
        <p:sp>
          <p:nvSpPr>
            <p:cNvPr id="25" name="文本框 24"/>
            <p:cNvSpPr txBox="1"/>
            <p:nvPr/>
          </p:nvSpPr>
          <p:spPr>
            <a:xfrm>
              <a:off x="14080" y="1470"/>
              <a:ext cx="2978" cy="580"/>
            </a:xfrm>
            <a:prstGeom prst="rect">
              <a:avLst/>
            </a:prstGeom>
            <a:noFill/>
          </p:spPr>
          <p:txBody>
            <a:bodyPr wrap="square" rtlCol="0">
              <a:spAutoFit/>
            </a:bodyPr>
            <a:lstStyle/>
            <a:p>
              <a:pPr algn="ctr"/>
              <a:r>
                <a:rPr lang="zh-CN" altLang="en-US" b="1">
                  <a:solidFill>
                    <a:schemeClr val="accent1">
                      <a:lumMod val="75000"/>
                    </a:schemeClr>
                  </a:solidFill>
                </a:rPr>
                <a:t>检索功能创新性</a:t>
              </a:r>
              <a:endParaRPr lang="zh-CN" altLang="en-US" b="1">
                <a:solidFill>
                  <a:schemeClr val="accent1">
                    <a:lumMod val="75000"/>
                  </a:schemeClr>
                </a:solidFill>
              </a:endParaRPr>
            </a:p>
          </p:txBody>
        </p:sp>
        <p:sp>
          <p:nvSpPr>
            <p:cNvPr id="26" name="文本框 25"/>
            <p:cNvSpPr txBox="1"/>
            <p:nvPr/>
          </p:nvSpPr>
          <p:spPr>
            <a:xfrm>
              <a:off x="13804" y="2354"/>
              <a:ext cx="3634" cy="2178"/>
            </a:xfrm>
            <a:prstGeom prst="rect">
              <a:avLst/>
            </a:prstGeom>
            <a:noFill/>
          </p:spPr>
          <p:txBody>
            <a:bodyPr wrap="square" rtlCol="0">
              <a:spAutoFit/>
            </a:bodyPr>
            <a:lstStyle/>
            <a:p>
              <a:pPr algn="l">
                <a:lnSpc>
                  <a:spcPct val="120000"/>
                </a:lnSpc>
              </a:pPr>
              <a:r>
                <a:rPr lang="zh-CN" altLang="en-US" sz="1400"/>
                <a:t>增加行业产业链图谱专题，采用了产业链图谱检索和数据整合功能，直观的提升了查询检索准确性和丰富了检索内容。</a:t>
              </a:r>
              <a:endParaRPr lang="zh-CN" altLang="en-US" sz="1400"/>
            </a:p>
          </p:txBody>
        </p:sp>
        <p:cxnSp>
          <p:nvCxnSpPr>
            <p:cNvPr id="27" name="直接连接符 26"/>
            <p:cNvCxnSpPr/>
            <p:nvPr/>
          </p:nvCxnSpPr>
          <p:spPr>
            <a:xfrm>
              <a:off x="14428" y="2354"/>
              <a:ext cx="180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1324610" y="1294130"/>
            <a:ext cx="2159635" cy="1428115"/>
            <a:chOff x="13299" y="1469"/>
            <a:chExt cx="3401" cy="2249"/>
          </a:xfrm>
        </p:grpSpPr>
        <p:sp>
          <p:nvSpPr>
            <p:cNvPr id="31" name="文本框 30"/>
            <p:cNvSpPr txBox="1"/>
            <p:nvPr/>
          </p:nvSpPr>
          <p:spPr>
            <a:xfrm>
              <a:off x="13299" y="1469"/>
              <a:ext cx="3200" cy="580"/>
            </a:xfrm>
            <a:prstGeom prst="rect">
              <a:avLst/>
            </a:prstGeom>
            <a:noFill/>
          </p:spPr>
          <p:txBody>
            <a:bodyPr wrap="square" rtlCol="0">
              <a:spAutoFit/>
            </a:bodyPr>
            <a:lstStyle/>
            <a:p>
              <a:pPr algn="ctr"/>
              <a:r>
                <a:rPr lang="zh-CN" altLang="en-US" b="1">
                  <a:solidFill>
                    <a:schemeClr val="accent1">
                      <a:lumMod val="75000"/>
                    </a:schemeClr>
                  </a:solidFill>
                </a:rPr>
                <a:t>提升数据质量</a:t>
              </a:r>
              <a:endParaRPr lang="zh-CN" altLang="en-US" b="1">
                <a:solidFill>
                  <a:schemeClr val="accent1">
                    <a:lumMod val="75000"/>
                  </a:schemeClr>
                </a:solidFill>
              </a:endParaRPr>
            </a:p>
          </p:txBody>
        </p:sp>
        <p:sp>
          <p:nvSpPr>
            <p:cNvPr id="33" name="文本框 32"/>
            <p:cNvSpPr txBox="1"/>
            <p:nvPr/>
          </p:nvSpPr>
          <p:spPr>
            <a:xfrm>
              <a:off x="13299" y="2354"/>
              <a:ext cx="3401" cy="1364"/>
            </a:xfrm>
            <a:prstGeom prst="rect">
              <a:avLst/>
            </a:prstGeom>
            <a:noFill/>
          </p:spPr>
          <p:txBody>
            <a:bodyPr wrap="square" rtlCol="0">
              <a:spAutoFit/>
            </a:bodyPr>
            <a:lstStyle/>
            <a:p>
              <a:pPr algn="l">
                <a:lnSpc>
                  <a:spcPct val="120000"/>
                </a:lnSpc>
              </a:pPr>
              <a:r>
                <a:rPr lang="zh-CN" altLang="en-US" sz="1400"/>
                <a:t>清理无效数据，无参数信息数据，缺乏应用功能的数据，并完善字段结构。</a:t>
              </a:r>
              <a:endParaRPr lang="zh-CN" altLang="en-US" sz="1400"/>
            </a:p>
          </p:txBody>
        </p:sp>
        <p:cxnSp>
          <p:nvCxnSpPr>
            <p:cNvPr id="34" name="直接连接符 33"/>
            <p:cNvCxnSpPr/>
            <p:nvPr/>
          </p:nvCxnSpPr>
          <p:spPr>
            <a:xfrm>
              <a:off x="13995" y="2354"/>
              <a:ext cx="1808"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636270" y="4143375"/>
            <a:ext cx="3261995" cy="1679575"/>
            <a:chOff x="12469" y="1480"/>
            <a:chExt cx="5137" cy="2645"/>
          </a:xfrm>
        </p:grpSpPr>
        <p:sp>
          <p:nvSpPr>
            <p:cNvPr id="36" name="文本框 35"/>
            <p:cNvSpPr txBox="1"/>
            <p:nvPr/>
          </p:nvSpPr>
          <p:spPr>
            <a:xfrm>
              <a:off x="12469" y="1480"/>
              <a:ext cx="5137" cy="580"/>
            </a:xfrm>
            <a:prstGeom prst="rect">
              <a:avLst/>
            </a:prstGeom>
            <a:noFill/>
          </p:spPr>
          <p:txBody>
            <a:bodyPr wrap="square" rtlCol="0">
              <a:spAutoFit/>
            </a:bodyPr>
            <a:lstStyle/>
            <a:p>
              <a:pPr algn="ctr"/>
              <a:r>
                <a:rPr lang="zh-CN" altLang="en-US" b="1">
                  <a:solidFill>
                    <a:schemeClr val="accent2">
                      <a:lumMod val="75000"/>
                    </a:schemeClr>
                  </a:solidFill>
                </a:rPr>
                <a:t>拓展平台功能与内容</a:t>
              </a:r>
              <a:endParaRPr lang="zh-CN" altLang="en-US" b="1">
                <a:solidFill>
                  <a:schemeClr val="accent2">
                    <a:lumMod val="75000"/>
                  </a:schemeClr>
                </a:solidFill>
              </a:endParaRPr>
            </a:p>
          </p:txBody>
        </p:sp>
        <p:sp>
          <p:nvSpPr>
            <p:cNvPr id="37" name="文本框 36"/>
            <p:cNvSpPr txBox="1"/>
            <p:nvPr/>
          </p:nvSpPr>
          <p:spPr>
            <a:xfrm>
              <a:off x="13387" y="2354"/>
              <a:ext cx="3112" cy="1771"/>
            </a:xfrm>
            <a:prstGeom prst="rect">
              <a:avLst/>
            </a:prstGeom>
            <a:noFill/>
          </p:spPr>
          <p:txBody>
            <a:bodyPr wrap="square" rtlCol="0">
              <a:spAutoFit/>
            </a:bodyPr>
            <a:lstStyle/>
            <a:p>
              <a:pPr algn="l">
                <a:lnSpc>
                  <a:spcPct val="120000"/>
                </a:lnSpc>
              </a:pPr>
              <a:r>
                <a:rPr lang="zh-CN" altLang="en-US" sz="1400"/>
                <a:t>新增了产品选型功能，扩充了图纸、模型、职业教育课程等内容，丰富了应用场景。</a:t>
              </a:r>
              <a:endParaRPr lang="zh-CN" altLang="en-US" sz="1400"/>
            </a:p>
          </p:txBody>
        </p:sp>
        <p:cxnSp>
          <p:nvCxnSpPr>
            <p:cNvPr id="38" name="直接连接符 37"/>
            <p:cNvCxnSpPr/>
            <p:nvPr/>
          </p:nvCxnSpPr>
          <p:spPr>
            <a:xfrm>
              <a:off x="13904" y="2353"/>
              <a:ext cx="1808" cy="0"/>
            </a:xfrm>
            <a:prstGeom prst="line">
              <a:avLst/>
            </a:prstGeom>
            <a:ln w="158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直接连接符 38"/>
          <p:cNvCxnSpPr/>
          <p:nvPr/>
        </p:nvCxnSpPr>
        <p:spPr>
          <a:xfrm>
            <a:off x="3603625" y="5202555"/>
            <a:ext cx="246126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3603625" y="1683385"/>
            <a:ext cx="24612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6126480" y="5202555"/>
            <a:ext cx="2461260"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92405" y="2157095"/>
            <a:ext cx="1425575" cy="142557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3195320" y="6163945"/>
            <a:ext cx="702945" cy="70294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563985" y="2355215"/>
            <a:ext cx="869950" cy="86995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9621eab6c2b6b07180a9b4c0c48cfd8"/>
          <p:cNvPicPr>
            <a:picLocks noChangeAspect="1"/>
          </p:cNvPicPr>
          <p:nvPr/>
        </p:nvPicPr>
        <p:blipFill>
          <a:blip r:embed="rId9"/>
          <a:srcRect b="32694"/>
          <a:stretch>
            <a:fillRect/>
          </a:stretch>
        </p:blipFill>
        <p:spPr>
          <a:xfrm>
            <a:off x="9004300" y="103505"/>
            <a:ext cx="652145" cy="521970"/>
          </a:xfrm>
          <a:prstGeom prst="rect">
            <a:avLst/>
          </a:prstGeom>
        </p:spPr>
      </p:pic>
      <p:sp>
        <p:nvSpPr>
          <p:cNvPr id="21" name="文本框 20"/>
          <p:cNvSpPr txBox="1"/>
          <p:nvPr/>
        </p:nvSpPr>
        <p:spPr>
          <a:xfrm>
            <a:off x="9531350" y="103505"/>
            <a:ext cx="272351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p:zoom dir="in"/>
      </p:transition>
    </mc:Choice>
    <mc:Fallback>
      <p:transition spd="slow">
        <p:zoom dir="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椭圆 18"/>
          <p:cNvSpPr/>
          <p:nvPr/>
        </p:nvSpPr>
        <p:spPr>
          <a:xfrm>
            <a:off x="5829935" y="873760"/>
            <a:ext cx="1905000" cy="190500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85435" y="1712595"/>
            <a:ext cx="1421765" cy="1198880"/>
          </a:xfrm>
          <a:prstGeom prst="rect">
            <a:avLst/>
          </a:prstGeom>
          <a:noFill/>
        </p:spPr>
        <p:txBody>
          <a:bodyPr wrap="square" rtlCol="0">
            <a:spAutoFit/>
          </a:bodyPr>
          <a:lstStyle/>
          <a:p>
            <a:pPr algn="ctr"/>
            <a:r>
              <a:rPr lang="en-US" altLang="zh-CN" sz="7200" b="1" i="1">
                <a:solidFill>
                  <a:schemeClr val="accent1">
                    <a:lumMod val="60000"/>
                    <a:lumOff val="40000"/>
                  </a:schemeClr>
                </a:solidFill>
              </a:rPr>
              <a:t>03</a:t>
            </a:r>
            <a:endParaRPr lang="en-US" altLang="zh-CN" sz="7200" b="1" i="1">
              <a:solidFill>
                <a:schemeClr val="accent1">
                  <a:lumMod val="60000"/>
                  <a:lumOff val="40000"/>
                </a:schemeClr>
              </a:solidFill>
            </a:endParaRPr>
          </a:p>
        </p:txBody>
      </p:sp>
      <p:sp>
        <p:nvSpPr>
          <p:cNvPr id="14" name="文本框 13"/>
          <p:cNvSpPr txBox="1"/>
          <p:nvPr/>
        </p:nvSpPr>
        <p:spPr>
          <a:xfrm>
            <a:off x="4854575" y="2911475"/>
            <a:ext cx="2482215" cy="706755"/>
          </a:xfrm>
          <a:prstGeom prst="rect">
            <a:avLst/>
          </a:prstGeom>
          <a:noFill/>
        </p:spPr>
        <p:txBody>
          <a:bodyPr wrap="square" rtlCol="0">
            <a:spAutoFit/>
          </a:bodyPr>
          <a:lstStyle/>
          <a:p>
            <a:pPr algn="ctr"/>
            <a:r>
              <a:rPr lang="zh-CN" altLang="en-US" sz="4000" b="1" dirty="0">
                <a:solidFill>
                  <a:schemeClr val="accent1">
                    <a:lumMod val="75000"/>
                  </a:schemeClr>
                </a:solidFill>
              </a:rPr>
              <a:t>产品介绍</a:t>
            </a:r>
            <a:endParaRPr lang="zh-CN" altLang="en-US" sz="4000" b="1" dirty="0">
              <a:solidFill>
                <a:schemeClr val="accent1">
                  <a:lumMod val="75000"/>
                </a:schemeClr>
              </a:solidFill>
            </a:endParaRPr>
          </a:p>
        </p:txBody>
      </p:sp>
      <p:sp>
        <p:nvSpPr>
          <p:cNvPr id="5" name="矩形 4"/>
          <p:cNvSpPr/>
          <p:nvPr/>
        </p:nvSpPr>
        <p:spPr>
          <a:xfrm>
            <a:off x="5106035" y="3618230"/>
            <a:ext cx="1980000" cy="36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946015" y="4635500"/>
            <a:ext cx="2001520" cy="337185"/>
          </a:xfrm>
          <a:prstGeom prst="rect">
            <a:avLst/>
          </a:prstGeom>
          <a:noFill/>
        </p:spPr>
        <p:txBody>
          <a:bodyPr wrap="square" rtlCol="0">
            <a:spAutoFit/>
          </a:bodyPr>
          <a:lstStyle/>
          <a:p>
            <a:pPr marL="342900" indent="-342900" algn="ctr">
              <a:buFont typeface="Arial" panose="020B0604020202020204" pitchFamily="34" charset="0"/>
              <a:buChar char="•"/>
            </a:pPr>
            <a:r>
              <a:rPr lang="zh-CN" altLang="en-US" sz="1600">
                <a:solidFill>
                  <a:schemeClr val="bg2">
                    <a:lumMod val="50000"/>
                  </a:schemeClr>
                </a:solidFill>
              </a:rPr>
              <a:t>产品功能</a:t>
            </a:r>
            <a:endParaRPr lang="zh-CN" altLang="en-US" sz="1600">
              <a:solidFill>
                <a:schemeClr val="bg2">
                  <a:lumMod val="50000"/>
                </a:schemeClr>
              </a:solidFill>
            </a:endParaRPr>
          </a:p>
        </p:txBody>
      </p:sp>
      <p:sp>
        <p:nvSpPr>
          <p:cNvPr id="7" name="文本框 6"/>
          <p:cNvSpPr txBox="1"/>
          <p:nvPr/>
        </p:nvSpPr>
        <p:spPr>
          <a:xfrm>
            <a:off x="2334260" y="4635500"/>
            <a:ext cx="200152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dirty="0">
                <a:solidFill>
                  <a:schemeClr val="bg2">
                    <a:lumMod val="50000"/>
                  </a:schemeClr>
                </a:solidFill>
              </a:rPr>
              <a:t>产品架构</a:t>
            </a:r>
            <a:endParaRPr lang="zh-CN" altLang="en-US" sz="1600" dirty="0">
              <a:solidFill>
                <a:schemeClr val="bg2">
                  <a:lumMod val="50000"/>
                </a:schemeClr>
              </a:solidFill>
            </a:endParaRPr>
          </a:p>
        </p:txBody>
      </p:sp>
      <p:sp>
        <p:nvSpPr>
          <p:cNvPr id="8" name="文本框 7"/>
          <p:cNvSpPr txBox="1"/>
          <p:nvPr/>
        </p:nvSpPr>
        <p:spPr>
          <a:xfrm>
            <a:off x="7856855" y="4635500"/>
            <a:ext cx="200152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rPr>
              <a:t>产品展示</a:t>
            </a:r>
            <a:endParaRPr lang="zh-CN" altLang="en-US" sz="1600">
              <a:solidFill>
                <a:schemeClr val="bg2">
                  <a:lumMod val="50000"/>
                </a:schemeClr>
              </a:solidFill>
            </a:endParaRPr>
          </a:p>
        </p:txBody>
      </p:sp>
      <p:sp>
        <p:nvSpPr>
          <p:cNvPr id="11" name="直角三角形 10"/>
          <p:cNvSpPr/>
          <p:nvPr/>
        </p:nvSpPr>
        <p:spPr>
          <a:xfrm>
            <a:off x="-27940" y="6000115"/>
            <a:ext cx="12247880" cy="876300"/>
          </a:xfrm>
          <a:prstGeom prst="rtTriangl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a:off x="-27940" y="-1524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flipH="1" flipV="1">
            <a:off x="-28575" y="-2540"/>
            <a:ext cx="12247880" cy="8763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直角三角形 17"/>
          <p:cNvSpPr/>
          <p:nvPr/>
        </p:nvSpPr>
        <p:spPr>
          <a:xfrm flipH="1" flipV="1">
            <a:off x="6016625" y="6458585"/>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39165" y="4031615"/>
            <a:ext cx="940435" cy="940435"/>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588500" y="2374265"/>
            <a:ext cx="775335" cy="775335"/>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353165" y="4585970"/>
            <a:ext cx="169545" cy="169545"/>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8280" y="3618230"/>
            <a:ext cx="544830" cy="544830"/>
          </a:xfrm>
          <a:prstGeom prst="ellipse">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0982325" y="4031615"/>
            <a:ext cx="370840" cy="370840"/>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1818005" cy="456565"/>
            <a:chOff x="-8" y="474"/>
            <a:chExt cx="2863"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产品架构</a:t>
              </a:r>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descr="9621eab6c2b6b07180a9b4c0c48cfd8"/>
          <p:cNvPicPr>
            <a:picLocks noChangeAspect="1"/>
          </p:cNvPicPr>
          <p:nvPr/>
        </p:nvPicPr>
        <p:blipFill>
          <a:blip r:embed="rId1"/>
          <a:srcRect b="32694"/>
          <a:stretch>
            <a:fillRect/>
          </a:stretch>
        </p:blipFill>
        <p:spPr>
          <a:xfrm>
            <a:off x="9004300" y="103505"/>
            <a:ext cx="652145" cy="521970"/>
          </a:xfrm>
          <a:prstGeom prst="rect">
            <a:avLst/>
          </a:prstGeom>
        </p:spPr>
      </p:pic>
      <p:sp>
        <p:nvSpPr>
          <p:cNvPr id="12" name="文本框 11"/>
          <p:cNvSpPr txBox="1"/>
          <p:nvPr/>
        </p:nvSpPr>
        <p:spPr>
          <a:xfrm>
            <a:off x="9531350" y="103505"/>
            <a:ext cx="277177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pic>
        <p:nvPicPr>
          <p:cNvPr id="6" name="ECB019B1-382A-4266-B25C-5B523AA43C14-1" descr="wpp"/>
          <p:cNvPicPr>
            <a:picLocks noChangeAspect="1"/>
          </p:cNvPicPr>
          <p:nvPr/>
        </p:nvPicPr>
        <p:blipFill>
          <a:blip r:embed="rId2"/>
          <a:stretch>
            <a:fillRect/>
          </a:stretch>
        </p:blipFill>
        <p:spPr>
          <a:xfrm>
            <a:off x="2094865" y="728345"/>
            <a:ext cx="6547485" cy="548449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dir="in"/>
      </p:transition>
    </mc:Choice>
    <mc:Fallback>
      <p:transition spd="slow">
        <p:split dir="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E:\样本库\产品样本效果图\9产业链-新能源汽车(1).jpg9产业链-新能源汽车(1)"/>
          <p:cNvPicPr>
            <a:picLocks noChangeAspect="1"/>
          </p:cNvPicPr>
          <p:nvPr/>
        </p:nvPicPr>
        <p:blipFill>
          <a:blip r:embed="rId1"/>
          <a:srcRect/>
          <a:stretch>
            <a:fillRect/>
          </a:stretch>
        </p:blipFill>
        <p:spPr>
          <a:xfrm>
            <a:off x="8249285" y="1078230"/>
            <a:ext cx="3366770" cy="4701540"/>
          </a:xfrm>
          <a:prstGeom prst="rect">
            <a:avLst/>
          </a:prstGeom>
          <a:ln w="22225">
            <a:solidFill>
              <a:schemeClr val="tx1"/>
            </a:solidFill>
          </a:ln>
        </p:spPr>
      </p:pic>
      <p:grpSp>
        <p:nvGrpSpPr>
          <p:cNvPr id="17" name="组合 16"/>
          <p:cNvGrpSpPr/>
          <p:nvPr/>
        </p:nvGrpSpPr>
        <p:grpSpPr>
          <a:xfrm>
            <a:off x="-5080" y="300990"/>
            <a:ext cx="6732905" cy="456565"/>
            <a:chOff x="-8" y="474"/>
            <a:chExt cx="10603"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254" y="565"/>
              <a:ext cx="2341"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pic>
        <p:nvPicPr>
          <p:cNvPr id="9" name="图片 8"/>
          <p:cNvPicPr>
            <a:picLocks noChangeAspect="1"/>
          </p:cNvPicPr>
          <p:nvPr/>
        </p:nvPicPr>
        <p:blipFill>
          <a:blip r:embed="rId2"/>
          <a:stretch>
            <a:fillRect/>
          </a:stretch>
        </p:blipFill>
        <p:spPr>
          <a:xfrm>
            <a:off x="4029075" y="1078230"/>
            <a:ext cx="3867785" cy="2251075"/>
          </a:xfrm>
          <a:prstGeom prst="rect">
            <a:avLst/>
          </a:prstGeom>
          <a:ln>
            <a:solidFill>
              <a:schemeClr val="tx1"/>
            </a:solidFill>
          </a:ln>
        </p:spPr>
      </p:pic>
      <p:sp>
        <p:nvSpPr>
          <p:cNvPr id="10" name="文本框 9"/>
          <p:cNvSpPr txBox="1"/>
          <p:nvPr/>
        </p:nvSpPr>
        <p:spPr>
          <a:xfrm>
            <a:off x="1504315" y="6063615"/>
            <a:ext cx="962660" cy="368300"/>
          </a:xfrm>
          <a:prstGeom prst="rect">
            <a:avLst/>
          </a:prstGeom>
          <a:noFill/>
        </p:spPr>
        <p:txBody>
          <a:bodyPr wrap="square" rtlCol="0">
            <a:spAutoFit/>
          </a:bodyPr>
          <a:lstStyle/>
          <a:p>
            <a:r>
              <a:rPr lang="zh-CN" altLang="en-US"/>
              <a:t>首页</a:t>
            </a:r>
            <a:endParaRPr lang="zh-CN" altLang="en-US"/>
          </a:p>
        </p:txBody>
      </p:sp>
      <p:sp>
        <p:nvSpPr>
          <p:cNvPr id="11" name="文本框 10"/>
          <p:cNvSpPr txBox="1"/>
          <p:nvPr/>
        </p:nvSpPr>
        <p:spPr>
          <a:xfrm>
            <a:off x="9345295" y="6063615"/>
            <a:ext cx="1520825" cy="368300"/>
          </a:xfrm>
          <a:prstGeom prst="rect">
            <a:avLst/>
          </a:prstGeom>
          <a:noFill/>
        </p:spPr>
        <p:txBody>
          <a:bodyPr wrap="square" rtlCol="0">
            <a:spAutoFit/>
          </a:bodyPr>
          <a:lstStyle/>
          <a:p>
            <a:r>
              <a:rPr lang="zh-CN" altLang="en-US"/>
              <a:t>产业链图谱</a:t>
            </a:r>
            <a:endParaRPr lang="zh-CN" altLang="en-US"/>
          </a:p>
        </p:txBody>
      </p:sp>
      <p:pic>
        <p:nvPicPr>
          <p:cNvPr id="2" name="图片 1"/>
          <p:cNvPicPr>
            <a:picLocks noChangeAspect="1"/>
          </p:cNvPicPr>
          <p:nvPr/>
        </p:nvPicPr>
        <p:blipFill>
          <a:blip r:embed="rId3"/>
          <a:stretch>
            <a:fillRect/>
          </a:stretch>
        </p:blipFill>
        <p:spPr>
          <a:xfrm>
            <a:off x="4029075" y="3465195"/>
            <a:ext cx="3867150" cy="2314575"/>
          </a:xfrm>
          <a:prstGeom prst="rect">
            <a:avLst/>
          </a:prstGeom>
          <a:ln>
            <a:solidFill>
              <a:schemeClr val="tx1"/>
            </a:solidFill>
          </a:ln>
        </p:spPr>
      </p:pic>
      <p:sp>
        <p:nvSpPr>
          <p:cNvPr id="5" name="文本框 4"/>
          <p:cNvSpPr txBox="1"/>
          <p:nvPr/>
        </p:nvSpPr>
        <p:spPr>
          <a:xfrm>
            <a:off x="5374005" y="6063615"/>
            <a:ext cx="1443990" cy="368300"/>
          </a:xfrm>
          <a:prstGeom prst="rect">
            <a:avLst/>
          </a:prstGeom>
          <a:noFill/>
        </p:spPr>
        <p:txBody>
          <a:bodyPr wrap="square" rtlCol="0">
            <a:spAutoFit/>
          </a:bodyPr>
          <a:lstStyle/>
          <a:p>
            <a:r>
              <a:rPr lang="zh-CN" altLang="en-US"/>
              <a:t>产品选型</a:t>
            </a:r>
            <a:endParaRPr lang="zh-CN" altLang="en-US"/>
          </a:p>
        </p:txBody>
      </p:sp>
      <p:sp>
        <p:nvSpPr>
          <p:cNvPr id="6" name="文本框 5"/>
          <p:cNvSpPr txBox="1"/>
          <p:nvPr/>
        </p:nvSpPr>
        <p:spPr>
          <a:xfrm>
            <a:off x="428625" y="329565"/>
            <a:ext cx="2324735" cy="398780"/>
          </a:xfrm>
          <a:prstGeom prst="rect">
            <a:avLst/>
          </a:prstGeom>
          <a:noFill/>
        </p:spPr>
        <p:txBody>
          <a:bodyPr wrap="square" rtlCol="0">
            <a:spAutoFit/>
          </a:bodyPr>
          <a:lstStyle/>
          <a:p>
            <a:r>
              <a:rPr lang="zh-CN" altLang="en-US" sz="2000" b="1">
                <a:solidFill>
                  <a:schemeClr val="accent1">
                    <a:lumMod val="75000"/>
                  </a:schemeClr>
                </a:solidFill>
              </a:rPr>
              <a:t>产品展示</a:t>
            </a:r>
            <a:r>
              <a:rPr lang="en-US" altLang="zh-CN" sz="2000" b="1">
                <a:solidFill>
                  <a:schemeClr val="accent1">
                    <a:lumMod val="75000"/>
                  </a:schemeClr>
                </a:solidFill>
              </a:rPr>
              <a:t>-</a:t>
            </a:r>
            <a:r>
              <a:rPr lang="zh-CN" altLang="en-US" sz="2000" b="1">
                <a:solidFill>
                  <a:schemeClr val="accent1">
                    <a:lumMod val="75000"/>
                  </a:schemeClr>
                </a:solidFill>
              </a:rPr>
              <a:t>亮点展示</a:t>
            </a:r>
            <a:endParaRPr lang="zh-CN" altLang="en-US" sz="2000" b="1">
              <a:solidFill>
                <a:schemeClr val="accent1">
                  <a:lumMod val="75000"/>
                </a:schemeClr>
              </a:solidFill>
            </a:endParaRPr>
          </a:p>
        </p:txBody>
      </p:sp>
      <p:pic>
        <p:nvPicPr>
          <p:cNvPr id="7" name="图片 6"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12" name="文本框 11"/>
          <p:cNvSpPr txBox="1"/>
          <p:nvPr/>
        </p:nvSpPr>
        <p:spPr>
          <a:xfrm>
            <a:off x="9531350" y="103505"/>
            <a:ext cx="27882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pic>
        <p:nvPicPr>
          <p:cNvPr id="8" name="图片 7" descr="113.207.68.10_9050_ (1)"/>
          <p:cNvPicPr>
            <a:picLocks noChangeAspect="1"/>
          </p:cNvPicPr>
          <p:nvPr/>
        </p:nvPicPr>
        <p:blipFill>
          <a:blip r:embed="rId5"/>
          <a:stretch>
            <a:fillRect/>
          </a:stretch>
        </p:blipFill>
        <p:spPr>
          <a:xfrm>
            <a:off x="428625" y="1069340"/>
            <a:ext cx="3378200" cy="4701540"/>
          </a:xfrm>
          <a:prstGeom prst="rect">
            <a:avLst/>
          </a:prstGeom>
          <a:ln>
            <a:solidFill>
              <a:schemeClr val="tx1"/>
            </a:solidFill>
          </a:ln>
        </p:spPr>
      </p:pic>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checker/>
      </p:transition>
    </mc:Choice>
    <mc:Fallback>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descr="113.207.68.10_9050_ (1)"/>
          <p:cNvPicPr>
            <a:picLocks noChangeAspect="1"/>
          </p:cNvPicPr>
          <p:nvPr/>
        </p:nvPicPr>
        <p:blipFill>
          <a:blip r:embed="rId1"/>
          <a:stretch>
            <a:fillRect/>
          </a:stretch>
        </p:blipFill>
        <p:spPr>
          <a:xfrm>
            <a:off x="4186555" y="307340"/>
            <a:ext cx="4688205" cy="6371590"/>
          </a:xfrm>
          <a:prstGeom prst="rect">
            <a:avLst/>
          </a:prstGeom>
        </p:spPr>
      </p:pic>
      <p:grpSp>
        <p:nvGrpSpPr>
          <p:cNvPr id="2" name="组合 1"/>
          <p:cNvGrpSpPr/>
          <p:nvPr/>
        </p:nvGrpSpPr>
        <p:grpSpPr>
          <a:xfrm>
            <a:off x="-635" y="245110"/>
            <a:ext cx="2479675" cy="456565"/>
            <a:chOff x="-8" y="474"/>
            <a:chExt cx="3905"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3383"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4218305" y="307340"/>
            <a:ext cx="885190" cy="1358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2859405" y="184785"/>
            <a:ext cx="914400"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登录区</a:t>
            </a:r>
            <a:endParaRPr lang="zh-CN" altLang="en-US" sz="1800" dirty="0">
              <a:solidFill>
                <a:srgbClr val="CC0000"/>
              </a:solidFill>
              <a:latin typeface="Arial" panose="020B0604020202020204" pitchFamily="34" charset="0"/>
              <a:ea typeface="微软雅黑" panose="020B0503020204020204" charset="-122"/>
            </a:endParaRPr>
          </a:p>
        </p:txBody>
      </p:sp>
      <p:sp>
        <p:nvSpPr>
          <p:cNvPr id="303117" name="AutoShape 13"/>
          <p:cNvSpPr/>
          <p:nvPr/>
        </p:nvSpPr>
        <p:spPr>
          <a:xfrm>
            <a:off x="9103360" y="445770"/>
            <a:ext cx="1371600" cy="333375"/>
          </a:xfrm>
          <a:prstGeom prst="borderCallout1">
            <a:avLst>
              <a:gd name="adj1" fmla="val 30000"/>
              <a:gd name="adj2" fmla="val -5556"/>
              <a:gd name="adj3" fmla="val 98476"/>
              <a:gd name="adj4" fmla="val -116111"/>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快速检索区</a:t>
            </a:r>
            <a:endParaRPr lang="zh-CN" altLang="en-US" sz="1800" dirty="0">
              <a:solidFill>
                <a:srgbClr val="CC0000"/>
              </a:solidFill>
              <a:latin typeface="Arial" panose="020B0604020202020204" pitchFamily="34" charset="0"/>
              <a:ea typeface="微软雅黑" panose="020B0503020204020204" charset="-122"/>
            </a:endParaRPr>
          </a:p>
        </p:txBody>
      </p:sp>
      <p:sp>
        <p:nvSpPr>
          <p:cNvPr id="21" name="矩形 20"/>
          <p:cNvSpPr/>
          <p:nvPr/>
        </p:nvSpPr>
        <p:spPr>
          <a:xfrm>
            <a:off x="4585335" y="664210"/>
            <a:ext cx="3865245" cy="1638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6332855" y="414020"/>
            <a:ext cx="2489835" cy="2590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AutoShape 13"/>
          <p:cNvSpPr/>
          <p:nvPr/>
        </p:nvSpPr>
        <p:spPr>
          <a:xfrm>
            <a:off x="8851265" y="0"/>
            <a:ext cx="998855" cy="333375"/>
          </a:xfrm>
          <a:prstGeom prst="borderCallout1">
            <a:avLst>
              <a:gd name="adj1" fmla="val 30000"/>
              <a:gd name="adj2" fmla="val -5556"/>
              <a:gd name="adj3" fmla="val 128571"/>
              <a:gd name="adj4" fmla="val -45370"/>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导航栏</a:t>
            </a:r>
            <a:endParaRPr lang="zh-CN" altLang="en-US" sz="1800" dirty="0">
              <a:solidFill>
                <a:srgbClr val="CC0000"/>
              </a:solidFill>
              <a:latin typeface="Arial" panose="020B0604020202020204" pitchFamily="34" charset="0"/>
              <a:ea typeface="微软雅黑" panose="020B0503020204020204" charset="-122"/>
            </a:endParaRPr>
          </a:p>
        </p:txBody>
      </p:sp>
      <p:sp>
        <p:nvSpPr>
          <p:cNvPr id="24" name="AutoShape 13"/>
          <p:cNvSpPr/>
          <p:nvPr/>
        </p:nvSpPr>
        <p:spPr>
          <a:xfrm>
            <a:off x="9102725" y="891540"/>
            <a:ext cx="1180465" cy="333375"/>
          </a:xfrm>
          <a:prstGeom prst="borderCallout1">
            <a:avLst>
              <a:gd name="adj1" fmla="val 30000"/>
              <a:gd name="adj2" fmla="val -5556"/>
              <a:gd name="adj3" fmla="val -32952"/>
              <a:gd name="adj4" fmla="val -42764"/>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分类导航</a:t>
            </a:r>
            <a:endParaRPr lang="zh-CN" altLang="en-US" sz="1800" dirty="0">
              <a:solidFill>
                <a:srgbClr val="CC0000"/>
              </a:solidFill>
              <a:latin typeface="Arial" panose="020B0604020202020204" pitchFamily="34" charset="0"/>
              <a:ea typeface="微软雅黑" panose="020B0503020204020204" charset="-122"/>
            </a:endParaRPr>
          </a:p>
        </p:txBody>
      </p:sp>
      <p:sp>
        <p:nvSpPr>
          <p:cNvPr id="25" name="AutoShape 13"/>
          <p:cNvSpPr/>
          <p:nvPr/>
        </p:nvSpPr>
        <p:spPr>
          <a:xfrm>
            <a:off x="9294495" y="1363980"/>
            <a:ext cx="988695" cy="333375"/>
          </a:xfrm>
          <a:prstGeom prst="borderCallout1">
            <a:avLst>
              <a:gd name="adj1" fmla="val 30000"/>
              <a:gd name="adj2" fmla="val -5556"/>
              <a:gd name="adj3" fmla="val 28190"/>
              <a:gd name="adj4" fmla="val -54913"/>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专题区</a:t>
            </a:r>
            <a:endParaRPr lang="zh-CN" altLang="en-US" sz="1800" dirty="0">
              <a:solidFill>
                <a:srgbClr val="CC0000"/>
              </a:solidFill>
              <a:latin typeface="Arial" panose="020B0604020202020204" pitchFamily="34" charset="0"/>
              <a:ea typeface="微软雅黑" panose="020B0503020204020204" charset="-122"/>
            </a:endParaRPr>
          </a:p>
        </p:txBody>
      </p:sp>
      <p:sp>
        <p:nvSpPr>
          <p:cNvPr id="26" name="矩形 25"/>
          <p:cNvSpPr/>
          <p:nvPr/>
        </p:nvSpPr>
        <p:spPr>
          <a:xfrm>
            <a:off x="4218305" y="904875"/>
            <a:ext cx="817245" cy="113093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AutoShape 11"/>
          <p:cNvSpPr/>
          <p:nvPr/>
        </p:nvSpPr>
        <p:spPr>
          <a:xfrm>
            <a:off x="2859405" y="1289050"/>
            <a:ext cx="914400"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目录区</a:t>
            </a:r>
            <a:endParaRPr lang="zh-CN" altLang="en-US" sz="1800" dirty="0">
              <a:solidFill>
                <a:srgbClr val="CC0000"/>
              </a:solidFill>
              <a:latin typeface="Arial" panose="020B0604020202020204" pitchFamily="34" charset="0"/>
              <a:ea typeface="微软雅黑" panose="020B0503020204020204" charset="-122"/>
            </a:endParaRPr>
          </a:p>
        </p:txBody>
      </p:sp>
      <p:sp>
        <p:nvSpPr>
          <p:cNvPr id="28" name="矩形 27"/>
          <p:cNvSpPr/>
          <p:nvPr/>
        </p:nvSpPr>
        <p:spPr>
          <a:xfrm>
            <a:off x="4218305" y="2035810"/>
            <a:ext cx="842645" cy="10642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4218305" y="3100070"/>
            <a:ext cx="817245" cy="10642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4218305" y="4164330"/>
            <a:ext cx="817245" cy="10642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4189730" y="5273675"/>
            <a:ext cx="845820" cy="10642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AutoShape 11"/>
          <p:cNvSpPr/>
          <p:nvPr/>
        </p:nvSpPr>
        <p:spPr>
          <a:xfrm>
            <a:off x="2226945" y="2497455"/>
            <a:ext cx="1539875"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产品选型区</a:t>
            </a:r>
            <a:endParaRPr lang="zh-CN" altLang="en-US" sz="1800" dirty="0">
              <a:solidFill>
                <a:srgbClr val="CC0000"/>
              </a:solidFill>
              <a:latin typeface="Arial" panose="020B0604020202020204" pitchFamily="34" charset="0"/>
              <a:ea typeface="微软雅黑" panose="020B0503020204020204" charset="-122"/>
            </a:endParaRPr>
          </a:p>
        </p:txBody>
      </p:sp>
      <p:sp>
        <p:nvSpPr>
          <p:cNvPr id="35" name="AutoShape 11"/>
          <p:cNvSpPr/>
          <p:nvPr/>
        </p:nvSpPr>
        <p:spPr>
          <a:xfrm>
            <a:off x="2218055" y="3610610"/>
            <a:ext cx="1450340"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产品样本区</a:t>
            </a:r>
            <a:endParaRPr lang="zh-CN" altLang="en-US" sz="1800" dirty="0">
              <a:solidFill>
                <a:srgbClr val="CC0000"/>
              </a:solidFill>
              <a:latin typeface="Arial" panose="020B0604020202020204" pitchFamily="34" charset="0"/>
              <a:ea typeface="微软雅黑" panose="020B0503020204020204" charset="-122"/>
            </a:endParaRPr>
          </a:p>
        </p:txBody>
      </p:sp>
      <p:sp>
        <p:nvSpPr>
          <p:cNvPr id="36" name="AutoShape 11"/>
          <p:cNvSpPr/>
          <p:nvPr/>
        </p:nvSpPr>
        <p:spPr>
          <a:xfrm>
            <a:off x="2227580" y="5579745"/>
            <a:ext cx="1616710"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图纸、模型区</a:t>
            </a:r>
            <a:endParaRPr lang="zh-CN" altLang="en-US" sz="1800" dirty="0">
              <a:solidFill>
                <a:srgbClr val="CC0000"/>
              </a:solidFill>
              <a:latin typeface="Arial" panose="020B0604020202020204" pitchFamily="34" charset="0"/>
              <a:ea typeface="微软雅黑" panose="020B0503020204020204" charset="-122"/>
            </a:endParaRPr>
          </a:p>
        </p:txBody>
      </p:sp>
      <p:sp>
        <p:nvSpPr>
          <p:cNvPr id="37" name="AutoShape 11"/>
          <p:cNvSpPr/>
          <p:nvPr/>
        </p:nvSpPr>
        <p:spPr>
          <a:xfrm>
            <a:off x="2209165" y="4515485"/>
            <a:ext cx="1440180" cy="361950"/>
          </a:xfrm>
          <a:prstGeom prst="borderCallout1">
            <a:avLst>
              <a:gd name="adj1" fmla="val 30000"/>
              <a:gd name="adj2" fmla="val 108333"/>
              <a:gd name="adj3" fmla="val 35000"/>
              <a:gd name="adj4" fmla="val 149829"/>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教学课程区</a:t>
            </a:r>
            <a:endParaRPr lang="zh-CN" altLang="en-US" sz="1800" dirty="0">
              <a:solidFill>
                <a:srgbClr val="CC0000"/>
              </a:solidFill>
              <a:latin typeface="Arial" panose="020B0604020202020204" pitchFamily="34" charset="0"/>
              <a:ea typeface="微软雅黑" panose="020B0503020204020204" charset="-122"/>
            </a:endParaRPr>
          </a:p>
        </p:txBody>
      </p:sp>
      <p:sp>
        <p:nvSpPr>
          <p:cNvPr id="38" name="矩形 37"/>
          <p:cNvSpPr/>
          <p:nvPr/>
        </p:nvSpPr>
        <p:spPr>
          <a:xfrm>
            <a:off x="7459980" y="965200"/>
            <a:ext cx="1391285" cy="10744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8510270" y="701675"/>
            <a:ext cx="311150" cy="1270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5073650" y="955675"/>
            <a:ext cx="2350770" cy="10744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AutoShape 13"/>
          <p:cNvSpPr/>
          <p:nvPr/>
        </p:nvSpPr>
        <p:spPr>
          <a:xfrm>
            <a:off x="9294495" y="1823085"/>
            <a:ext cx="988695" cy="333375"/>
          </a:xfrm>
          <a:prstGeom prst="borderCallout1">
            <a:avLst>
              <a:gd name="adj1" fmla="val 30000"/>
              <a:gd name="adj2" fmla="val -5556"/>
              <a:gd name="adj3" fmla="val -38095"/>
              <a:gd name="adj4" fmla="val -226461"/>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推广区</a:t>
            </a:r>
            <a:endParaRPr lang="zh-CN" altLang="en-US" sz="1800" dirty="0">
              <a:solidFill>
                <a:srgbClr val="CC0000"/>
              </a:solidFill>
              <a:latin typeface="Arial" panose="020B0604020202020204" pitchFamily="34" charset="0"/>
              <a:ea typeface="微软雅黑" panose="020B0503020204020204" charset="-122"/>
            </a:endParaRPr>
          </a:p>
        </p:txBody>
      </p:sp>
      <p:sp>
        <p:nvSpPr>
          <p:cNvPr id="42" name="矩形 41"/>
          <p:cNvSpPr/>
          <p:nvPr/>
        </p:nvSpPr>
        <p:spPr>
          <a:xfrm>
            <a:off x="5102860" y="2039620"/>
            <a:ext cx="3749040" cy="106108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AutoShape 13"/>
          <p:cNvSpPr/>
          <p:nvPr/>
        </p:nvSpPr>
        <p:spPr>
          <a:xfrm>
            <a:off x="9390380" y="2659380"/>
            <a:ext cx="1370330" cy="333375"/>
          </a:xfrm>
          <a:prstGeom prst="borderCallout1">
            <a:avLst>
              <a:gd name="adj1" fmla="val 30000"/>
              <a:gd name="adj2" fmla="val -5556"/>
              <a:gd name="adj3" fmla="val 36761"/>
              <a:gd name="adj4" fmla="val -61677"/>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推荐选型</a:t>
            </a:r>
            <a:endParaRPr lang="zh-CN" altLang="en-US" sz="1800" dirty="0">
              <a:solidFill>
                <a:srgbClr val="CC0000"/>
              </a:solidFill>
              <a:latin typeface="Arial" panose="020B0604020202020204" pitchFamily="34" charset="0"/>
              <a:ea typeface="微软雅黑" panose="020B0503020204020204" charset="-122"/>
            </a:endParaRPr>
          </a:p>
        </p:txBody>
      </p:sp>
      <p:sp>
        <p:nvSpPr>
          <p:cNvPr id="45" name="矩形 44"/>
          <p:cNvSpPr/>
          <p:nvPr/>
        </p:nvSpPr>
        <p:spPr>
          <a:xfrm>
            <a:off x="5096510" y="3163570"/>
            <a:ext cx="2461895"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7626985" y="3156585"/>
            <a:ext cx="1219835"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AutoShape 13"/>
          <p:cNvSpPr/>
          <p:nvPr/>
        </p:nvSpPr>
        <p:spPr>
          <a:xfrm>
            <a:off x="9390380" y="3277235"/>
            <a:ext cx="1370330" cy="333375"/>
          </a:xfrm>
          <a:prstGeom prst="borderCallout1">
            <a:avLst>
              <a:gd name="adj1" fmla="val 30000"/>
              <a:gd name="adj2" fmla="val -5556"/>
              <a:gd name="adj3" fmla="val 25333"/>
              <a:gd name="adj4" fmla="val -142817"/>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推荐产品</a:t>
            </a:r>
            <a:endParaRPr lang="zh-CN" altLang="en-US" sz="1800" dirty="0">
              <a:solidFill>
                <a:srgbClr val="CC0000"/>
              </a:solidFill>
              <a:latin typeface="Arial" panose="020B0604020202020204" pitchFamily="34" charset="0"/>
              <a:ea typeface="微软雅黑" panose="020B0503020204020204" charset="-122"/>
            </a:endParaRPr>
          </a:p>
        </p:txBody>
      </p:sp>
      <p:sp>
        <p:nvSpPr>
          <p:cNvPr id="48" name="AutoShape 13"/>
          <p:cNvSpPr/>
          <p:nvPr/>
        </p:nvSpPr>
        <p:spPr>
          <a:xfrm>
            <a:off x="9390380" y="3816985"/>
            <a:ext cx="1370330" cy="333375"/>
          </a:xfrm>
          <a:prstGeom prst="borderCallout1">
            <a:avLst>
              <a:gd name="adj1" fmla="val 30000"/>
              <a:gd name="adj2" fmla="val -5556"/>
              <a:gd name="adj3" fmla="val 22476"/>
              <a:gd name="adj4" fmla="val -60240"/>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推荐企业</a:t>
            </a:r>
            <a:endParaRPr lang="zh-CN" altLang="en-US" sz="1800" dirty="0">
              <a:solidFill>
                <a:srgbClr val="CC0000"/>
              </a:solidFill>
              <a:latin typeface="Arial" panose="020B0604020202020204" pitchFamily="34" charset="0"/>
              <a:ea typeface="微软雅黑" panose="020B0503020204020204" charset="-122"/>
            </a:endParaRPr>
          </a:p>
        </p:txBody>
      </p:sp>
      <p:sp>
        <p:nvSpPr>
          <p:cNvPr id="49" name="矩形 48"/>
          <p:cNvSpPr/>
          <p:nvPr/>
        </p:nvSpPr>
        <p:spPr>
          <a:xfrm>
            <a:off x="5103495" y="4217035"/>
            <a:ext cx="1794510"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AutoShape 13"/>
          <p:cNvSpPr/>
          <p:nvPr/>
        </p:nvSpPr>
        <p:spPr>
          <a:xfrm>
            <a:off x="9390380" y="4356735"/>
            <a:ext cx="1370330" cy="333375"/>
          </a:xfrm>
          <a:prstGeom prst="borderCallout1">
            <a:avLst>
              <a:gd name="adj1" fmla="val 30000"/>
              <a:gd name="adj2" fmla="val -5556"/>
              <a:gd name="adj3" fmla="val 39809"/>
              <a:gd name="adj4" fmla="val -188276"/>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推荐课程</a:t>
            </a:r>
            <a:endParaRPr lang="zh-CN" altLang="en-US" sz="1800" dirty="0">
              <a:solidFill>
                <a:srgbClr val="CC0000"/>
              </a:solidFill>
              <a:latin typeface="Arial" panose="020B0604020202020204" pitchFamily="34" charset="0"/>
              <a:ea typeface="微软雅黑" panose="020B0503020204020204" charset="-122"/>
            </a:endParaRPr>
          </a:p>
        </p:txBody>
      </p:sp>
      <p:sp>
        <p:nvSpPr>
          <p:cNvPr id="51" name="AutoShape 13"/>
          <p:cNvSpPr/>
          <p:nvPr/>
        </p:nvSpPr>
        <p:spPr>
          <a:xfrm>
            <a:off x="9390380" y="4872990"/>
            <a:ext cx="1370330" cy="333375"/>
          </a:xfrm>
          <a:prstGeom prst="borderCallout1">
            <a:avLst>
              <a:gd name="adj1" fmla="val 30000"/>
              <a:gd name="adj2" fmla="val -5556"/>
              <a:gd name="adj3" fmla="val 28000"/>
              <a:gd name="adj4" fmla="val -58155"/>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推荐课件</a:t>
            </a:r>
            <a:endParaRPr lang="zh-CN" altLang="en-US" sz="1800" dirty="0">
              <a:solidFill>
                <a:srgbClr val="CC0000"/>
              </a:solidFill>
              <a:latin typeface="Arial" panose="020B0604020202020204" pitchFamily="34" charset="0"/>
              <a:ea typeface="微软雅黑" panose="020B0503020204020204" charset="-122"/>
            </a:endParaRPr>
          </a:p>
        </p:txBody>
      </p:sp>
      <p:sp>
        <p:nvSpPr>
          <p:cNvPr id="52" name="矩形 51"/>
          <p:cNvSpPr/>
          <p:nvPr/>
        </p:nvSpPr>
        <p:spPr>
          <a:xfrm>
            <a:off x="7028180" y="4226560"/>
            <a:ext cx="1823085"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5103495" y="5270500"/>
            <a:ext cx="1794510"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p:cNvSpPr/>
          <p:nvPr/>
        </p:nvSpPr>
        <p:spPr>
          <a:xfrm>
            <a:off x="7028180" y="5273675"/>
            <a:ext cx="1823085" cy="10001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AutoShape 13"/>
          <p:cNvSpPr/>
          <p:nvPr/>
        </p:nvSpPr>
        <p:spPr>
          <a:xfrm>
            <a:off x="9390380" y="5436235"/>
            <a:ext cx="1370330" cy="333375"/>
          </a:xfrm>
          <a:prstGeom prst="borderCallout1">
            <a:avLst>
              <a:gd name="adj1" fmla="val 30000"/>
              <a:gd name="adj2" fmla="val -5556"/>
              <a:gd name="adj3" fmla="val 39809"/>
              <a:gd name="adj4" fmla="val -188276"/>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推荐图纸</a:t>
            </a:r>
            <a:endParaRPr lang="zh-CN" altLang="en-US" sz="1800" dirty="0">
              <a:solidFill>
                <a:srgbClr val="CC0000"/>
              </a:solidFill>
              <a:latin typeface="Arial" panose="020B0604020202020204" pitchFamily="34" charset="0"/>
              <a:ea typeface="微软雅黑" panose="020B0503020204020204" charset="-122"/>
            </a:endParaRPr>
          </a:p>
        </p:txBody>
      </p:sp>
      <p:sp>
        <p:nvSpPr>
          <p:cNvPr id="56" name="AutoShape 13"/>
          <p:cNvSpPr/>
          <p:nvPr/>
        </p:nvSpPr>
        <p:spPr>
          <a:xfrm>
            <a:off x="9361805" y="5967730"/>
            <a:ext cx="1370330" cy="333375"/>
          </a:xfrm>
          <a:prstGeom prst="borderCallout1">
            <a:avLst>
              <a:gd name="adj1" fmla="val 30000"/>
              <a:gd name="adj2" fmla="val -5556"/>
              <a:gd name="adj3" fmla="val 28000"/>
              <a:gd name="adj4" fmla="val -58155"/>
            </a:avLst>
          </a:prstGeom>
          <a:noFill/>
          <a:ln w="19050" cap="flat" cmpd="sng">
            <a:solidFill>
              <a:srgbClr val="CC0000"/>
            </a:solidFill>
            <a:prstDash val="solid"/>
            <a:miter/>
            <a:headEnd type="none" w="med" len="med"/>
            <a:tailEnd type="none" w="med" len="med"/>
          </a:ln>
        </p:spPr>
        <p:txBody>
          <a:bodyPr anchor="t" anchorCtr="0"/>
          <a:lstStyle/>
          <a:p>
            <a:r>
              <a:rPr lang="zh-CN" altLang="en-US" sz="1800" dirty="0">
                <a:solidFill>
                  <a:srgbClr val="CC0000"/>
                </a:solidFill>
                <a:latin typeface="Arial" panose="020B0604020202020204" pitchFamily="34" charset="0"/>
                <a:ea typeface="微软雅黑" panose="020B0503020204020204" charset="-122"/>
              </a:rPr>
              <a:t>推荐模型</a:t>
            </a:r>
            <a:endParaRPr lang="zh-CN" altLang="en-US" sz="1800" dirty="0">
              <a:solidFill>
                <a:srgbClr val="CC0000"/>
              </a:solidFill>
              <a:latin typeface="Arial" panose="020B0604020202020204" pitchFamily="34" charset="0"/>
              <a:ea typeface="微软雅黑" panose="020B0503020204020204" charset="-122"/>
            </a:endParaRPr>
          </a:p>
        </p:txBody>
      </p:sp>
      <p:sp>
        <p:nvSpPr>
          <p:cNvPr id="3" name="文本框 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r>
              <a:rPr lang="en-US" altLang="zh-CN" sz="2000" b="1">
                <a:solidFill>
                  <a:schemeClr val="accent1">
                    <a:lumMod val="75000"/>
                  </a:schemeClr>
                </a:solidFill>
              </a:rPr>
              <a:t>-</a:t>
            </a:r>
            <a:r>
              <a:rPr lang="zh-CN" altLang="en-US" sz="2000" b="1">
                <a:solidFill>
                  <a:schemeClr val="accent1">
                    <a:lumMod val="75000"/>
                  </a:schemeClr>
                </a:solidFill>
              </a:rPr>
              <a:t>首页</a:t>
            </a:r>
            <a:endParaRPr lang="zh-CN" altLang="en-US" sz="2000" b="1">
              <a:solidFill>
                <a:schemeClr val="accent1">
                  <a:lumMod val="75000"/>
                </a:schemeClr>
              </a:solidFill>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src=http _www.juimg.com_tuku_yulantu_140227_330513-14022H25P817.jpg&amp;refer=http _www.juimg.com&amp;app=2002&amp;size=f9999,10000&amp;q=a80&amp;n=0&amp;g=0n&amp;fmt=jpeg"/>
          <p:cNvPicPr>
            <a:picLocks noChangeAspect="1"/>
          </p:cNvPicPr>
          <p:nvPr/>
        </p:nvPicPr>
        <p:blipFill>
          <a:blip r:embed="rId1"/>
          <a:stretch>
            <a:fillRect/>
          </a:stretch>
        </p:blipFill>
        <p:spPr>
          <a:xfrm>
            <a:off x="0" y="635"/>
            <a:ext cx="12202160" cy="6858000"/>
          </a:xfrm>
          <a:prstGeom prst="rect">
            <a:avLst/>
          </a:prstGeom>
        </p:spPr>
      </p:pic>
      <p:sp>
        <p:nvSpPr>
          <p:cNvPr id="37" name="矩形 36"/>
          <p:cNvSpPr/>
          <p:nvPr/>
        </p:nvSpPr>
        <p:spPr>
          <a:xfrm>
            <a:off x="-8255" y="635"/>
            <a:ext cx="12211050" cy="2648585"/>
          </a:xfrm>
          <a:prstGeom prst="rect">
            <a:avLst/>
          </a:prstGeom>
          <a:solidFill>
            <a:schemeClr val="bg2">
              <a:lumMod val="2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29125" y="2061845"/>
            <a:ext cx="3333750" cy="1256030"/>
          </a:xfrm>
          <a:prstGeom prst="rect">
            <a:avLst/>
          </a:prstGeom>
          <a:solidFill>
            <a:schemeClr val="bg2">
              <a:lumMod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430395" y="2061845"/>
            <a:ext cx="3333750" cy="5581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4970145" y="2061845"/>
            <a:ext cx="2254250" cy="768350"/>
          </a:xfrm>
          <a:prstGeom prst="rect">
            <a:avLst/>
          </a:prstGeom>
          <a:noFill/>
        </p:spPr>
        <p:txBody>
          <a:bodyPr wrap="square" rtlCol="0">
            <a:spAutoFit/>
          </a:bodyPr>
          <a:lstStyle/>
          <a:p>
            <a:pPr algn="dist"/>
            <a:r>
              <a:rPr lang="zh-CN" altLang="en-US" sz="4400" b="1">
                <a:solidFill>
                  <a:schemeClr val="bg1"/>
                </a:solidFill>
              </a:rPr>
              <a:t>目录</a:t>
            </a:r>
            <a:endParaRPr lang="zh-CN" altLang="en-US" sz="4400" b="1">
              <a:solidFill>
                <a:schemeClr val="bg1"/>
              </a:solidFill>
            </a:endParaRPr>
          </a:p>
        </p:txBody>
      </p:sp>
      <p:sp>
        <p:nvSpPr>
          <p:cNvPr id="11" name="文本框 10"/>
          <p:cNvSpPr txBox="1"/>
          <p:nvPr/>
        </p:nvSpPr>
        <p:spPr>
          <a:xfrm>
            <a:off x="4970145" y="2919095"/>
            <a:ext cx="2254250" cy="398780"/>
          </a:xfrm>
          <a:prstGeom prst="rect">
            <a:avLst/>
          </a:prstGeom>
          <a:noFill/>
        </p:spPr>
        <p:txBody>
          <a:bodyPr wrap="square" rtlCol="0">
            <a:spAutoFit/>
          </a:bodyPr>
          <a:lstStyle/>
          <a:p>
            <a:pPr algn="dist"/>
            <a:r>
              <a:rPr lang="en-US" altLang="zh-CN" sz="2000" b="1">
                <a:solidFill>
                  <a:schemeClr val="bg1"/>
                </a:solidFill>
              </a:rPr>
              <a:t>CONTENTS</a:t>
            </a:r>
            <a:endParaRPr lang="en-US" altLang="zh-CN" sz="2000" b="1">
              <a:solidFill>
                <a:schemeClr val="bg1"/>
              </a:solidFill>
            </a:endParaRPr>
          </a:p>
        </p:txBody>
      </p:sp>
      <p:grpSp>
        <p:nvGrpSpPr>
          <p:cNvPr id="15" name="组合 14"/>
          <p:cNvGrpSpPr/>
          <p:nvPr/>
        </p:nvGrpSpPr>
        <p:grpSpPr>
          <a:xfrm>
            <a:off x="681355" y="4352925"/>
            <a:ext cx="2164715" cy="1325880"/>
            <a:chOff x="991" y="6997"/>
            <a:chExt cx="3409" cy="2088"/>
          </a:xfrm>
        </p:grpSpPr>
        <p:sp>
          <p:nvSpPr>
            <p:cNvPr id="12" name="文本框 11"/>
            <p:cNvSpPr txBox="1"/>
            <p:nvPr/>
          </p:nvSpPr>
          <p:spPr>
            <a:xfrm>
              <a:off x="1965" y="6997"/>
              <a:ext cx="1460" cy="1016"/>
            </a:xfrm>
            <a:prstGeom prst="rect">
              <a:avLst/>
            </a:prstGeom>
            <a:noFill/>
          </p:spPr>
          <p:txBody>
            <a:bodyPr wrap="square" rtlCol="0">
              <a:spAutoFit/>
            </a:bodyPr>
            <a:lstStyle/>
            <a:p>
              <a:pPr algn="ctr"/>
              <a:r>
                <a:rPr lang="en-US" altLang="zh-CN" sz="3600" b="1" i="1">
                  <a:solidFill>
                    <a:schemeClr val="accent1">
                      <a:lumMod val="75000"/>
                    </a:schemeClr>
                  </a:solidFill>
                </a:rPr>
                <a:t>01/</a:t>
              </a:r>
              <a:endParaRPr lang="en-US" altLang="zh-CN" sz="3600" b="1" i="1">
                <a:solidFill>
                  <a:schemeClr val="accent1">
                    <a:lumMod val="75000"/>
                  </a:schemeClr>
                </a:solidFill>
              </a:endParaRPr>
            </a:p>
          </p:txBody>
        </p:sp>
        <p:sp>
          <p:nvSpPr>
            <p:cNvPr id="13" name="等腰三角形 12"/>
            <p:cNvSpPr/>
            <p:nvPr/>
          </p:nvSpPr>
          <p:spPr>
            <a:xfrm flipV="1">
              <a:off x="2140" y="7589"/>
              <a:ext cx="1110" cy="380"/>
            </a:xfrm>
            <a:prstGeom prst="triangle">
              <a:avLst>
                <a:gd name="adj" fmla="val 46396"/>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991" y="8263"/>
              <a:ext cx="3409" cy="822"/>
            </a:xfrm>
            <a:prstGeom prst="rect">
              <a:avLst/>
            </a:prstGeom>
            <a:noFill/>
          </p:spPr>
          <p:txBody>
            <a:bodyPr wrap="square" rtlCol="0">
              <a:spAutoFit/>
            </a:bodyPr>
            <a:lstStyle/>
            <a:p>
              <a:pPr algn="ctr"/>
              <a:r>
                <a:rPr lang="zh-CN" altLang="en-US" sz="2800" b="1">
                  <a:solidFill>
                    <a:schemeClr val="accent1">
                      <a:lumMod val="75000"/>
                    </a:schemeClr>
                  </a:solidFill>
                </a:rPr>
                <a:t>平台介绍</a:t>
              </a:r>
              <a:endParaRPr lang="zh-CN" altLang="en-US" sz="2800" b="1">
                <a:solidFill>
                  <a:schemeClr val="accent1">
                    <a:lumMod val="75000"/>
                  </a:schemeClr>
                </a:solidFill>
              </a:endParaRPr>
            </a:p>
          </p:txBody>
        </p:sp>
      </p:grpSp>
      <p:grpSp>
        <p:nvGrpSpPr>
          <p:cNvPr id="16" name="组合 15"/>
          <p:cNvGrpSpPr/>
          <p:nvPr/>
        </p:nvGrpSpPr>
        <p:grpSpPr>
          <a:xfrm>
            <a:off x="3569970" y="4352925"/>
            <a:ext cx="2164715" cy="1325880"/>
            <a:chOff x="991" y="6997"/>
            <a:chExt cx="3409" cy="2088"/>
          </a:xfrm>
        </p:grpSpPr>
        <p:sp>
          <p:nvSpPr>
            <p:cNvPr id="17" name="文本框 16"/>
            <p:cNvSpPr txBox="1"/>
            <p:nvPr/>
          </p:nvSpPr>
          <p:spPr>
            <a:xfrm>
              <a:off x="1965" y="6997"/>
              <a:ext cx="1460" cy="1016"/>
            </a:xfrm>
            <a:prstGeom prst="rect">
              <a:avLst/>
            </a:prstGeom>
            <a:noFill/>
          </p:spPr>
          <p:txBody>
            <a:bodyPr wrap="square" rtlCol="0">
              <a:spAutoFit/>
            </a:bodyPr>
            <a:lstStyle/>
            <a:p>
              <a:pPr algn="ctr"/>
              <a:r>
                <a:rPr lang="en-US" altLang="zh-CN" sz="3600" b="1" i="1">
                  <a:solidFill>
                    <a:schemeClr val="accent1">
                      <a:lumMod val="75000"/>
                    </a:schemeClr>
                  </a:solidFill>
                </a:rPr>
                <a:t>02/</a:t>
              </a:r>
              <a:endParaRPr lang="en-US" altLang="zh-CN" sz="3600" b="1" i="1">
                <a:solidFill>
                  <a:schemeClr val="accent1">
                    <a:lumMod val="75000"/>
                  </a:schemeClr>
                </a:solidFill>
              </a:endParaRPr>
            </a:p>
          </p:txBody>
        </p:sp>
        <p:sp>
          <p:nvSpPr>
            <p:cNvPr id="18" name="等腰三角形 17"/>
            <p:cNvSpPr/>
            <p:nvPr/>
          </p:nvSpPr>
          <p:spPr>
            <a:xfrm flipV="1">
              <a:off x="2140" y="7589"/>
              <a:ext cx="1110" cy="380"/>
            </a:xfrm>
            <a:prstGeom prst="triangle">
              <a:avLst>
                <a:gd name="adj" fmla="val 46396"/>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991" y="8263"/>
              <a:ext cx="3409" cy="822"/>
            </a:xfrm>
            <a:prstGeom prst="rect">
              <a:avLst/>
            </a:prstGeom>
            <a:noFill/>
          </p:spPr>
          <p:txBody>
            <a:bodyPr wrap="square" rtlCol="0">
              <a:spAutoFit/>
            </a:bodyPr>
            <a:lstStyle/>
            <a:p>
              <a:pPr algn="ctr"/>
              <a:r>
                <a:rPr lang="zh-CN" altLang="en-US" sz="2800" b="1">
                  <a:solidFill>
                    <a:schemeClr val="accent1">
                      <a:lumMod val="75000"/>
                    </a:schemeClr>
                  </a:solidFill>
                </a:rPr>
                <a:t>改版说明</a:t>
              </a:r>
              <a:endParaRPr lang="zh-CN" altLang="en-US" sz="2800" b="1">
                <a:solidFill>
                  <a:schemeClr val="accent1">
                    <a:lumMod val="75000"/>
                  </a:schemeClr>
                </a:solidFill>
              </a:endParaRPr>
            </a:p>
          </p:txBody>
        </p:sp>
      </p:grpSp>
      <p:grpSp>
        <p:nvGrpSpPr>
          <p:cNvPr id="20" name="组合 19"/>
          <p:cNvGrpSpPr/>
          <p:nvPr/>
        </p:nvGrpSpPr>
        <p:grpSpPr>
          <a:xfrm>
            <a:off x="6459220" y="4352925"/>
            <a:ext cx="2164715" cy="1325880"/>
            <a:chOff x="991" y="6997"/>
            <a:chExt cx="3409" cy="2088"/>
          </a:xfrm>
        </p:grpSpPr>
        <p:sp>
          <p:nvSpPr>
            <p:cNvPr id="21" name="文本框 20"/>
            <p:cNvSpPr txBox="1"/>
            <p:nvPr/>
          </p:nvSpPr>
          <p:spPr>
            <a:xfrm>
              <a:off x="1965" y="6997"/>
              <a:ext cx="1460" cy="1016"/>
            </a:xfrm>
            <a:prstGeom prst="rect">
              <a:avLst/>
            </a:prstGeom>
            <a:noFill/>
          </p:spPr>
          <p:txBody>
            <a:bodyPr wrap="square" rtlCol="0">
              <a:spAutoFit/>
            </a:bodyPr>
            <a:lstStyle/>
            <a:p>
              <a:pPr algn="ctr"/>
              <a:r>
                <a:rPr lang="en-US" altLang="zh-CN" sz="3600" b="1" i="1">
                  <a:solidFill>
                    <a:schemeClr val="accent1">
                      <a:lumMod val="75000"/>
                    </a:schemeClr>
                  </a:solidFill>
                </a:rPr>
                <a:t>03/</a:t>
              </a:r>
              <a:endParaRPr lang="en-US" altLang="zh-CN" sz="3600" b="1" i="1">
                <a:solidFill>
                  <a:schemeClr val="accent1">
                    <a:lumMod val="75000"/>
                  </a:schemeClr>
                </a:solidFill>
              </a:endParaRPr>
            </a:p>
          </p:txBody>
        </p:sp>
        <p:sp>
          <p:nvSpPr>
            <p:cNvPr id="22" name="等腰三角形 21"/>
            <p:cNvSpPr/>
            <p:nvPr/>
          </p:nvSpPr>
          <p:spPr>
            <a:xfrm flipV="1">
              <a:off x="2140" y="7589"/>
              <a:ext cx="1110" cy="380"/>
            </a:xfrm>
            <a:prstGeom prst="triangle">
              <a:avLst>
                <a:gd name="adj" fmla="val 46396"/>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991" y="8263"/>
              <a:ext cx="3409" cy="822"/>
            </a:xfrm>
            <a:prstGeom prst="rect">
              <a:avLst/>
            </a:prstGeom>
            <a:noFill/>
          </p:spPr>
          <p:txBody>
            <a:bodyPr wrap="square" rtlCol="0">
              <a:spAutoFit/>
            </a:bodyPr>
            <a:lstStyle/>
            <a:p>
              <a:pPr algn="ctr"/>
              <a:r>
                <a:rPr lang="zh-CN" altLang="en-US" sz="2800" b="1">
                  <a:solidFill>
                    <a:schemeClr val="accent1">
                      <a:lumMod val="75000"/>
                    </a:schemeClr>
                  </a:solidFill>
                </a:rPr>
                <a:t>产品介绍</a:t>
              </a:r>
              <a:endParaRPr lang="zh-CN" altLang="en-US" sz="2800" b="1">
                <a:solidFill>
                  <a:schemeClr val="accent1">
                    <a:lumMod val="75000"/>
                  </a:schemeClr>
                </a:solidFill>
              </a:endParaRPr>
            </a:p>
          </p:txBody>
        </p:sp>
      </p:grpSp>
      <p:grpSp>
        <p:nvGrpSpPr>
          <p:cNvPr id="24" name="组合 23"/>
          <p:cNvGrpSpPr/>
          <p:nvPr/>
        </p:nvGrpSpPr>
        <p:grpSpPr>
          <a:xfrm>
            <a:off x="9348470" y="4352925"/>
            <a:ext cx="2164715" cy="1325880"/>
            <a:chOff x="991" y="6997"/>
            <a:chExt cx="3409" cy="2088"/>
          </a:xfrm>
        </p:grpSpPr>
        <p:sp>
          <p:nvSpPr>
            <p:cNvPr id="25" name="文本框 24"/>
            <p:cNvSpPr txBox="1"/>
            <p:nvPr/>
          </p:nvSpPr>
          <p:spPr>
            <a:xfrm>
              <a:off x="1965" y="6997"/>
              <a:ext cx="1460" cy="1016"/>
            </a:xfrm>
            <a:prstGeom prst="rect">
              <a:avLst/>
            </a:prstGeom>
            <a:noFill/>
          </p:spPr>
          <p:txBody>
            <a:bodyPr wrap="square" rtlCol="0">
              <a:spAutoFit/>
            </a:bodyPr>
            <a:lstStyle/>
            <a:p>
              <a:pPr algn="ctr"/>
              <a:r>
                <a:rPr lang="en-US" altLang="zh-CN" sz="3600" b="1" i="1">
                  <a:solidFill>
                    <a:schemeClr val="accent1">
                      <a:lumMod val="75000"/>
                    </a:schemeClr>
                  </a:solidFill>
                </a:rPr>
                <a:t>04/</a:t>
              </a:r>
              <a:endParaRPr lang="en-US" altLang="zh-CN" sz="3600" b="1" i="1">
                <a:solidFill>
                  <a:schemeClr val="accent1">
                    <a:lumMod val="75000"/>
                  </a:schemeClr>
                </a:solidFill>
              </a:endParaRPr>
            </a:p>
          </p:txBody>
        </p:sp>
        <p:sp>
          <p:nvSpPr>
            <p:cNvPr id="26" name="等腰三角形 25"/>
            <p:cNvSpPr/>
            <p:nvPr/>
          </p:nvSpPr>
          <p:spPr>
            <a:xfrm flipV="1">
              <a:off x="2140" y="7589"/>
              <a:ext cx="1110" cy="380"/>
            </a:xfrm>
            <a:prstGeom prst="triangle">
              <a:avLst>
                <a:gd name="adj" fmla="val 46396"/>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p:cNvSpPr txBox="1"/>
            <p:nvPr/>
          </p:nvSpPr>
          <p:spPr>
            <a:xfrm>
              <a:off x="991" y="8263"/>
              <a:ext cx="3409" cy="822"/>
            </a:xfrm>
            <a:prstGeom prst="rect">
              <a:avLst/>
            </a:prstGeom>
            <a:noFill/>
          </p:spPr>
          <p:txBody>
            <a:bodyPr wrap="square" rtlCol="0">
              <a:spAutoFit/>
            </a:bodyPr>
            <a:lstStyle/>
            <a:p>
              <a:pPr algn="ctr"/>
              <a:r>
                <a:rPr lang="zh-CN" altLang="en-US" sz="2800" b="1">
                  <a:solidFill>
                    <a:schemeClr val="accent1">
                      <a:lumMod val="75000"/>
                    </a:schemeClr>
                  </a:solidFill>
                </a:rPr>
                <a:t>迭代规划</a:t>
              </a:r>
              <a:endParaRPr lang="zh-CN" altLang="en-US" sz="2800" b="1">
                <a:solidFill>
                  <a:schemeClr val="accent1">
                    <a:lumMod val="75000"/>
                  </a:schemeClr>
                </a:solidFill>
              </a:endParaRPr>
            </a:p>
          </p:txBody>
        </p:sp>
      </p:grpSp>
      <p:sp>
        <p:nvSpPr>
          <p:cNvPr id="31" name="矩形 30"/>
          <p:cNvSpPr/>
          <p:nvPr/>
        </p:nvSpPr>
        <p:spPr>
          <a:xfrm>
            <a:off x="3189605" y="4486910"/>
            <a:ext cx="36000" cy="10801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8968105" y="4486910"/>
            <a:ext cx="36000" cy="10801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6078855" y="4486910"/>
            <a:ext cx="36000" cy="108013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5" name="直接连接符 34"/>
          <p:cNvCxnSpPr/>
          <p:nvPr/>
        </p:nvCxnSpPr>
        <p:spPr>
          <a:xfrm>
            <a:off x="5173345" y="2830195"/>
            <a:ext cx="184785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circle/>
      </p:transition>
    </mc:Choice>
    <mc:Fallback>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594360" y="3819525"/>
            <a:ext cx="1998345" cy="2543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682490" y="3764280"/>
            <a:ext cx="1998345" cy="2543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680835" y="1014730"/>
            <a:ext cx="2003425" cy="2543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2617470" y="1014730"/>
            <a:ext cx="1998345" cy="2543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2651125" y="1263650"/>
            <a:ext cx="1964707" cy="2069069"/>
            <a:chOff x="6012" y="1929"/>
            <a:chExt cx="3541" cy="3368"/>
          </a:xfrm>
        </p:grpSpPr>
        <p:sp>
          <p:nvSpPr>
            <p:cNvPr id="23" name="文本框 22"/>
            <p:cNvSpPr txBox="1"/>
            <p:nvPr/>
          </p:nvSpPr>
          <p:spPr>
            <a:xfrm>
              <a:off x="6256" y="1929"/>
              <a:ext cx="3297" cy="649"/>
            </a:xfrm>
            <a:prstGeom prst="rect">
              <a:avLst/>
            </a:prstGeom>
            <a:noFill/>
          </p:spPr>
          <p:txBody>
            <a:bodyPr wrap="square" rtlCol="0">
              <a:spAutoFit/>
            </a:bodyPr>
            <a:lstStyle/>
            <a:p>
              <a:pPr algn="ctr"/>
              <a:r>
                <a:rPr lang="en-US" altLang="zh-CN" sz="2000" b="1"/>
                <a:t>2</a:t>
              </a:r>
              <a:r>
                <a:rPr lang="zh-CN" altLang="en-US" sz="2000" b="1"/>
                <a:t>、成果转化</a:t>
              </a:r>
              <a:endParaRPr lang="zh-CN" altLang="en-US" sz="2000" b="1"/>
            </a:p>
          </p:txBody>
        </p:sp>
        <p:cxnSp>
          <p:nvCxnSpPr>
            <p:cNvPr id="24" name="直接连接符 23"/>
            <p:cNvCxnSpPr/>
            <p:nvPr/>
          </p:nvCxnSpPr>
          <p:spPr>
            <a:xfrm flipV="1">
              <a:off x="6838" y="2732"/>
              <a:ext cx="2189" cy="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6012" y="3046"/>
              <a:ext cx="3359" cy="2251"/>
            </a:xfrm>
            <a:prstGeom prst="rect">
              <a:avLst/>
            </a:prstGeom>
            <a:noFill/>
          </p:spPr>
          <p:txBody>
            <a:bodyPr wrap="square" rtlCol="0">
              <a:spAutoFit/>
            </a:bodyPr>
            <a:lstStyle/>
            <a:p>
              <a:pPr algn="l">
                <a:lnSpc>
                  <a:spcPct val="120000"/>
                </a:lnSpc>
              </a:pPr>
              <a:r>
                <a:rPr lang="zh-CN" altLang="en-US" sz="1400">
                  <a:sym typeface="+mn-ea"/>
                </a:rPr>
                <a:t>产品样本资料内容成熟，数据可靠，能够帮助有实用价值的科技成果，实现科技成果的转化。</a:t>
              </a:r>
              <a:endParaRPr lang="zh-CN" altLang="en-US" sz="1400">
                <a:sym typeface="+mn-ea"/>
              </a:endParaRPr>
            </a:p>
          </p:txBody>
        </p:sp>
      </p:grpSp>
      <p:grpSp>
        <p:nvGrpSpPr>
          <p:cNvPr id="27" name="组合 26"/>
          <p:cNvGrpSpPr/>
          <p:nvPr/>
        </p:nvGrpSpPr>
        <p:grpSpPr>
          <a:xfrm>
            <a:off x="6773545" y="1355716"/>
            <a:ext cx="1863725" cy="1848524"/>
            <a:chOff x="6012" y="1868"/>
            <a:chExt cx="3359" cy="3009"/>
          </a:xfrm>
        </p:grpSpPr>
        <p:sp>
          <p:nvSpPr>
            <p:cNvPr id="28" name="文本框 27"/>
            <p:cNvSpPr txBox="1"/>
            <p:nvPr/>
          </p:nvSpPr>
          <p:spPr>
            <a:xfrm>
              <a:off x="6288" y="1868"/>
              <a:ext cx="2899" cy="649"/>
            </a:xfrm>
            <a:prstGeom prst="rect">
              <a:avLst/>
            </a:prstGeom>
            <a:noFill/>
          </p:spPr>
          <p:txBody>
            <a:bodyPr wrap="square" rtlCol="0">
              <a:spAutoFit/>
            </a:bodyPr>
            <a:lstStyle/>
            <a:p>
              <a:pPr algn="ctr"/>
              <a:r>
                <a:rPr lang="en-US" altLang="zh-CN" sz="2000" b="1"/>
                <a:t>4</a:t>
              </a:r>
              <a:r>
                <a:rPr lang="zh-CN" altLang="en-US" sz="2000" b="1"/>
                <a:t>、设计创新</a:t>
              </a:r>
              <a:endParaRPr lang="zh-CN" altLang="en-US" sz="2000" b="1"/>
            </a:p>
          </p:txBody>
        </p:sp>
        <p:cxnSp>
          <p:nvCxnSpPr>
            <p:cNvPr id="29" name="直接连接符 28"/>
            <p:cNvCxnSpPr/>
            <p:nvPr/>
          </p:nvCxnSpPr>
          <p:spPr>
            <a:xfrm>
              <a:off x="6838" y="2740"/>
              <a:ext cx="2204" cy="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6012" y="3046"/>
              <a:ext cx="3359" cy="1831"/>
            </a:xfrm>
            <a:prstGeom prst="rect">
              <a:avLst/>
            </a:prstGeom>
            <a:noFill/>
          </p:spPr>
          <p:txBody>
            <a:bodyPr wrap="square" rtlCol="0">
              <a:spAutoFit/>
            </a:bodyPr>
            <a:lstStyle/>
            <a:p>
              <a:pPr algn="l">
                <a:lnSpc>
                  <a:spcPct val="120000"/>
                </a:lnSpc>
              </a:pPr>
              <a:r>
                <a:rPr lang="zh-CN" altLang="en-US" sz="1400">
                  <a:sym typeface="+mn-ea"/>
                </a:rPr>
                <a:t>为设计师提供3D模型下载,CAD图纸下载,每一套都能够提供很高的参考价值。</a:t>
              </a:r>
              <a:endParaRPr lang="zh-CN" altLang="en-US" sz="1400">
                <a:sym typeface="+mn-ea"/>
              </a:endParaRPr>
            </a:p>
          </p:txBody>
        </p:sp>
      </p:grpSp>
      <p:grpSp>
        <p:nvGrpSpPr>
          <p:cNvPr id="31" name="组合 30"/>
          <p:cNvGrpSpPr/>
          <p:nvPr/>
        </p:nvGrpSpPr>
        <p:grpSpPr>
          <a:xfrm>
            <a:off x="641350" y="4079219"/>
            <a:ext cx="2004424" cy="2251585"/>
            <a:chOff x="5920" y="1930"/>
            <a:chExt cx="3612" cy="3666"/>
          </a:xfrm>
        </p:grpSpPr>
        <p:sp>
          <p:nvSpPr>
            <p:cNvPr id="33" name="文本框 32"/>
            <p:cNvSpPr txBox="1"/>
            <p:nvPr/>
          </p:nvSpPr>
          <p:spPr>
            <a:xfrm>
              <a:off x="6065" y="1930"/>
              <a:ext cx="3467" cy="649"/>
            </a:xfrm>
            <a:prstGeom prst="rect">
              <a:avLst/>
            </a:prstGeom>
            <a:noFill/>
          </p:spPr>
          <p:txBody>
            <a:bodyPr wrap="square" rtlCol="0">
              <a:spAutoFit/>
            </a:bodyPr>
            <a:lstStyle/>
            <a:p>
              <a:pPr algn="ctr"/>
              <a:r>
                <a:rPr lang="en-US" altLang="zh-CN" sz="2000" b="1"/>
                <a:t>1</a:t>
              </a:r>
              <a:r>
                <a:rPr lang="zh-CN" altLang="en-US" sz="2000" b="1"/>
                <a:t>、产品选型</a:t>
              </a:r>
              <a:endParaRPr lang="zh-CN" altLang="en-US" sz="2000" b="1"/>
            </a:p>
          </p:txBody>
        </p:sp>
        <p:cxnSp>
          <p:nvCxnSpPr>
            <p:cNvPr id="34" name="直接连接符 33"/>
            <p:cNvCxnSpPr/>
            <p:nvPr/>
          </p:nvCxnSpPr>
          <p:spPr>
            <a:xfrm flipV="1">
              <a:off x="6838" y="2721"/>
              <a:ext cx="2121" cy="1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5920" y="2923"/>
              <a:ext cx="3450" cy="2673"/>
            </a:xfrm>
            <a:prstGeom prst="rect">
              <a:avLst/>
            </a:prstGeom>
            <a:noFill/>
          </p:spPr>
          <p:txBody>
            <a:bodyPr wrap="square" rtlCol="0">
              <a:spAutoFit/>
            </a:bodyPr>
            <a:lstStyle/>
            <a:p>
              <a:pPr algn="l">
                <a:lnSpc>
                  <a:spcPct val="120000"/>
                </a:lnSpc>
              </a:pPr>
              <a:r>
                <a:rPr lang="zh-CN" altLang="en-US" sz="1400">
                  <a:sym typeface="+mn-ea"/>
                </a:rPr>
                <a:t>产品选型工具帮助在浏览丰富的产品样本时，通过类型选择，参数设置，即可便捷的查询各类产品型号，方便设计选型。</a:t>
              </a:r>
              <a:endParaRPr lang="zh-CN" altLang="en-US" sz="1400">
                <a:sym typeface="+mn-ea"/>
              </a:endParaRPr>
            </a:p>
          </p:txBody>
        </p:sp>
      </p:grpSp>
      <p:grpSp>
        <p:nvGrpSpPr>
          <p:cNvPr id="36" name="组合 35"/>
          <p:cNvGrpSpPr/>
          <p:nvPr/>
        </p:nvGrpSpPr>
        <p:grpSpPr>
          <a:xfrm>
            <a:off x="4775200" y="3819410"/>
            <a:ext cx="1863725" cy="2380587"/>
            <a:chOff x="6012" y="1843"/>
            <a:chExt cx="3359" cy="3876"/>
          </a:xfrm>
        </p:grpSpPr>
        <p:sp>
          <p:nvSpPr>
            <p:cNvPr id="37" name="文本框 36"/>
            <p:cNvSpPr txBox="1"/>
            <p:nvPr/>
          </p:nvSpPr>
          <p:spPr>
            <a:xfrm>
              <a:off x="6054" y="1843"/>
              <a:ext cx="3182" cy="649"/>
            </a:xfrm>
            <a:prstGeom prst="rect">
              <a:avLst/>
            </a:prstGeom>
            <a:noFill/>
          </p:spPr>
          <p:txBody>
            <a:bodyPr wrap="square" rtlCol="0">
              <a:spAutoFit/>
            </a:bodyPr>
            <a:lstStyle/>
            <a:p>
              <a:pPr algn="ctr"/>
              <a:r>
                <a:rPr lang="en-US" altLang="zh-CN" sz="2000" b="1"/>
                <a:t>3</a:t>
              </a:r>
              <a:r>
                <a:rPr lang="zh-CN" altLang="en-US" sz="2000" b="1"/>
                <a:t>、工程教学</a:t>
              </a:r>
              <a:endParaRPr lang="zh-CN" altLang="en-US" sz="2000" b="1"/>
            </a:p>
          </p:txBody>
        </p:sp>
        <p:cxnSp>
          <p:nvCxnSpPr>
            <p:cNvPr id="38" name="直接连接符 37"/>
            <p:cNvCxnSpPr/>
            <p:nvPr/>
          </p:nvCxnSpPr>
          <p:spPr>
            <a:xfrm flipV="1">
              <a:off x="6838" y="2707"/>
              <a:ext cx="2165" cy="33"/>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6012" y="3046"/>
              <a:ext cx="3359" cy="2673"/>
            </a:xfrm>
            <a:prstGeom prst="rect">
              <a:avLst/>
            </a:prstGeom>
            <a:noFill/>
          </p:spPr>
          <p:txBody>
            <a:bodyPr wrap="square" rtlCol="0">
              <a:spAutoFit/>
            </a:bodyPr>
            <a:lstStyle/>
            <a:p>
              <a:pPr algn="l">
                <a:lnSpc>
                  <a:spcPct val="120000"/>
                </a:lnSpc>
              </a:pPr>
              <a:r>
                <a:rPr lang="zh-CN" altLang="en-US" sz="1400">
                  <a:sym typeface="+mn-ea"/>
                </a:rPr>
                <a:t>多种专业课程和多类型的课件，可以培养学生的学习兴趣,同时丰富学生的工业常识,有效提高了教学效果和教学质量。</a:t>
              </a:r>
              <a:endParaRPr lang="zh-CN" altLang="en-US" sz="1400">
                <a:sym typeface="+mn-ea"/>
              </a:endParaRPr>
            </a:p>
          </p:txBody>
        </p:sp>
      </p:grpSp>
      <p:pic>
        <p:nvPicPr>
          <p:cNvPr id="101" name="图片 100"/>
          <p:cNvPicPr/>
          <p:nvPr/>
        </p:nvPicPr>
        <p:blipFill>
          <a:blip r:embed="rId1" r:link="rId2"/>
          <a:stretch>
            <a:fillRect/>
          </a:stretch>
        </p:blipFill>
        <p:spPr>
          <a:xfrm>
            <a:off x="618490" y="1014730"/>
            <a:ext cx="1998980" cy="2537460"/>
          </a:xfrm>
          <a:prstGeom prst="rect">
            <a:avLst/>
          </a:prstGeom>
          <a:noFill/>
          <a:ln w="9525">
            <a:noFill/>
          </a:ln>
        </p:spPr>
      </p:pic>
      <p:pic>
        <p:nvPicPr>
          <p:cNvPr id="106" name="图片 105"/>
          <p:cNvPicPr/>
          <p:nvPr/>
        </p:nvPicPr>
        <p:blipFill>
          <a:blip r:embed="rId3" r:link="rId4"/>
          <a:stretch>
            <a:fillRect/>
          </a:stretch>
        </p:blipFill>
        <p:spPr>
          <a:xfrm>
            <a:off x="4615815" y="1014730"/>
            <a:ext cx="2023110" cy="2543810"/>
          </a:xfrm>
          <a:prstGeom prst="rect">
            <a:avLst/>
          </a:prstGeom>
          <a:noFill/>
          <a:ln w="9525">
            <a:noFill/>
          </a:ln>
        </p:spPr>
      </p:pic>
      <p:pic>
        <p:nvPicPr>
          <p:cNvPr id="107" name="图片 106"/>
          <p:cNvPicPr/>
          <p:nvPr/>
        </p:nvPicPr>
        <p:blipFill>
          <a:blip r:embed="rId5" r:link="rId6"/>
          <a:stretch>
            <a:fillRect/>
          </a:stretch>
        </p:blipFill>
        <p:spPr>
          <a:xfrm>
            <a:off x="6680835" y="3764280"/>
            <a:ext cx="2003425" cy="2543810"/>
          </a:xfrm>
          <a:prstGeom prst="rect">
            <a:avLst/>
          </a:prstGeom>
          <a:noFill/>
          <a:ln w="9525">
            <a:noFill/>
          </a:ln>
        </p:spPr>
      </p:pic>
      <p:pic>
        <p:nvPicPr>
          <p:cNvPr id="6" name="图片 5"/>
          <p:cNvPicPr>
            <a:picLocks noChangeAspect="1"/>
          </p:cNvPicPr>
          <p:nvPr/>
        </p:nvPicPr>
        <p:blipFill>
          <a:blip r:embed="rId7"/>
          <a:stretch>
            <a:fillRect/>
          </a:stretch>
        </p:blipFill>
        <p:spPr>
          <a:xfrm>
            <a:off x="2555875" y="3819525"/>
            <a:ext cx="2060575" cy="2543810"/>
          </a:xfrm>
          <a:prstGeom prst="rect">
            <a:avLst/>
          </a:prstGeom>
        </p:spPr>
      </p:pic>
      <p:sp>
        <p:nvSpPr>
          <p:cNvPr id="277538"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版块介绍</a:t>
            </a:r>
            <a:endParaRPr lang="zh-CN" altLang="en-US" dirty="0">
              <a:solidFill>
                <a:schemeClr val="bg1"/>
              </a:solidFill>
              <a:latin typeface="Arial" panose="020B0604020202020204" pitchFamily="34" charset="0"/>
              <a:ea typeface="微软雅黑" panose="020B0503020204020204" charset="-122"/>
            </a:endParaRPr>
          </a:p>
        </p:txBody>
      </p:sp>
      <p:sp>
        <p:nvSpPr>
          <p:cNvPr id="3" name="文本框 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5" name="矩形 4"/>
          <p:cNvSpPr/>
          <p:nvPr/>
        </p:nvSpPr>
        <p:spPr>
          <a:xfrm>
            <a:off x="8684260" y="3764280"/>
            <a:ext cx="1998345" cy="254381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a:blip r:embed="rId8"/>
          <a:srcRect l="13867" r="13867"/>
          <a:stretch>
            <a:fillRect/>
          </a:stretch>
        </p:blipFill>
        <p:spPr>
          <a:xfrm>
            <a:off x="8684260" y="1009015"/>
            <a:ext cx="1998345" cy="2543175"/>
          </a:xfrm>
          <a:prstGeom prst="rect">
            <a:avLst/>
          </a:prstGeom>
        </p:spPr>
      </p:pic>
      <p:sp>
        <p:nvSpPr>
          <p:cNvPr id="11" name="文本框 10"/>
          <p:cNvSpPr txBox="1"/>
          <p:nvPr/>
        </p:nvSpPr>
        <p:spPr>
          <a:xfrm>
            <a:off x="8879307" y="3819516"/>
            <a:ext cx="1608496" cy="398780"/>
          </a:xfrm>
          <a:prstGeom prst="rect">
            <a:avLst/>
          </a:prstGeom>
          <a:noFill/>
        </p:spPr>
        <p:txBody>
          <a:bodyPr wrap="square" rtlCol="0">
            <a:spAutoFit/>
          </a:bodyPr>
          <a:lstStyle/>
          <a:p>
            <a:pPr algn="ctr"/>
            <a:r>
              <a:rPr lang="en-US" altLang="zh-CN" sz="2000" b="1"/>
              <a:t>5</a:t>
            </a:r>
            <a:r>
              <a:rPr lang="zh-CN" altLang="en-US" sz="2000" b="1"/>
              <a:t>、技术资料</a:t>
            </a:r>
            <a:endParaRPr lang="zh-CN" altLang="en-US" sz="2000" b="1"/>
          </a:p>
        </p:txBody>
      </p:sp>
      <p:cxnSp>
        <p:nvCxnSpPr>
          <p:cNvPr id="15" name="直接连接符 14"/>
          <p:cNvCxnSpPr/>
          <p:nvPr/>
        </p:nvCxnSpPr>
        <p:spPr>
          <a:xfrm flipV="1">
            <a:off x="9082872" y="4329747"/>
            <a:ext cx="1201240" cy="20268"/>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752205" y="4576219"/>
            <a:ext cx="1863725" cy="1383030"/>
          </a:xfrm>
          <a:prstGeom prst="rect">
            <a:avLst/>
          </a:prstGeom>
          <a:noFill/>
        </p:spPr>
        <p:txBody>
          <a:bodyPr wrap="square" rtlCol="0">
            <a:spAutoFit/>
          </a:bodyPr>
          <a:lstStyle/>
          <a:p>
            <a:pPr algn="l">
              <a:lnSpc>
                <a:spcPct val="120000"/>
              </a:lnSpc>
            </a:pPr>
            <a:r>
              <a:rPr lang="zh-CN" altLang="en-US" sz="1400">
                <a:sym typeface="+mn-ea"/>
              </a:rPr>
              <a:t>企业要做产品就需要技术，相关技术首先要通过科技研发产生；</a:t>
            </a:r>
            <a:endParaRPr lang="zh-CN" altLang="en-US" sz="1400"/>
          </a:p>
          <a:p>
            <a:pPr algn="l">
              <a:lnSpc>
                <a:spcPct val="120000"/>
              </a:lnSpc>
            </a:pPr>
            <a:r>
              <a:rPr lang="zh-CN" altLang="en-US" sz="1400">
                <a:sym typeface="+mn-ea"/>
              </a:rPr>
              <a:t>产生的新技术通过申请专利获得专利权。</a:t>
            </a:r>
            <a:endParaRPr lang="zh-CN" altLang="en-US" sz="1400">
              <a:sym typeface="+mn-ea"/>
            </a:endParaRPr>
          </a:p>
        </p:txBody>
      </p:sp>
      <p:pic>
        <p:nvPicPr>
          <p:cNvPr id="2" name="图片 1" descr="9621eab6c2b6b07180a9b4c0c48cfd8"/>
          <p:cNvPicPr>
            <a:picLocks noChangeAspect="1"/>
          </p:cNvPicPr>
          <p:nvPr/>
        </p:nvPicPr>
        <p:blipFill>
          <a:blip r:embed="rId9"/>
          <a:srcRect b="32694"/>
          <a:stretch>
            <a:fillRect/>
          </a:stretch>
        </p:blipFill>
        <p:spPr>
          <a:xfrm>
            <a:off x="9004300" y="103505"/>
            <a:ext cx="652145" cy="521970"/>
          </a:xfrm>
          <a:prstGeom prst="rect">
            <a:avLst/>
          </a:prstGeom>
        </p:spPr>
      </p:pic>
      <p:sp>
        <p:nvSpPr>
          <p:cNvPr id="8" name="文本框 7"/>
          <p:cNvSpPr txBox="1"/>
          <p:nvPr/>
        </p:nvSpPr>
        <p:spPr>
          <a:xfrm>
            <a:off x="9531350" y="103505"/>
            <a:ext cx="272923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p:split dir="in"/>
      </p:transition>
    </mc:Choice>
    <mc:Fallback>
      <p:transition spd="slow">
        <p:split dir="in"/>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626745" y="927735"/>
            <a:ext cx="10940415" cy="5004435"/>
          </a:xfrm>
          <a:prstGeom prst="rect">
            <a:avLst/>
          </a:prstGeom>
          <a:solidFill>
            <a:schemeClr val="accent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080" y="300990"/>
            <a:ext cx="7556500" cy="456565"/>
            <a:chOff x="-8" y="474"/>
            <a:chExt cx="11900"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431" y="565"/>
              <a:ext cx="3461"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714240" y="2132330"/>
            <a:ext cx="2760345" cy="460375"/>
          </a:xfrm>
          <a:prstGeom prst="rect">
            <a:avLst/>
          </a:prstGeom>
          <a:noFill/>
        </p:spPr>
        <p:txBody>
          <a:bodyPr wrap="square" rtlCol="0">
            <a:spAutoFit/>
          </a:bodyPr>
          <a:lstStyle/>
          <a:p>
            <a:pPr algn="ctr"/>
            <a:r>
              <a:rPr lang="zh-CN" sz="2400" b="1">
                <a:solidFill>
                  <a:schemeClr val="accent1">
                    <a:lumMod val="75000"/>
                  </a:schemeClr>
                </a:solidFill>
                <a:latin typeface="微软雅黑" panose="020B0503020204020204" charset="-122"/>
                <a:ea typeface="微软雅黑" panose="020B0503020204020204" charset="-122"/>
                <a:cs typeface="微软雅黑" panose="020B0503020204020204" charset="-122"/>
              </a:rPr>
              <a:t>产品选型工具</a:t>
            </a:r>
            <a:endParaRPr lang="zh-CN" sz="2400"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9" name="直接连接符 18"/>
          <p:cNvCxnSpPr/>
          <p:nvPr/>
        </p:nvCxnSpPr>
        <p:spPr>
          <a:xfrm>
            <a:off x="4887595" y="2734945"/>
            <a:ext cx="2413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521200" y="2935605"/>
            <a:ext cx="3145155" cy="2122805"/>
          </a:xfrm>
          <a:prstGeom prst="rect">
            <a:avLst/>
          </a:prstGeom>
          <a:noFill/>
        </p:spPr>
        <p:txBody>
          <a:bodyPr wrap="square" rtlCol="0">
            <a:spAutoFit/>
          </a:bodyPr>
          <a:lstStyle/>
          <a:p>
            <a:pPr algn="l">
              <a:lnSpc>
                <a:spcPct val="150000"/>
              </a:lnSpc>
            </a:pPr>
            <a:r>
              <a:rPr lang="en-US" altLang="zh-CN" sz="1400" dirty="0"/>
              <a:t>     </a:t>
            </a:r>
            <a:r>
              <a:rPr lang="en-US" altLang="zh-CN" sz="1600" dirty="0">
                <a:latin typeface="微软雅黑" panose="020B0503020204020204" charset="-122"/>
                <a:ea typeface="微软雅黑" panose="020B0503020204020204" charset="-122"/>
                <a:cs typeface="微软雅黑" panose="020B0503020204020204" charset="-122"/>
              </a:rPr>
              <a:t> </a:t>
            </a:r>
            <a:r>
              <a:rPr lang="zh-CN" altLang="en-US" sz="1400" dirty="0">
                <a:latin typeface="微软雅黑" panose="020B0503020204020204" charset="-122"/>
                <a:ea typeface="微软雅黑" panose="020B0503020204020204" charset="-122"/>
                <a:cs typeface="微软雅黑" panose="020B0503020204020204" charset="-122"/>
              </a:rPr>
              <a:t>我们的产品选型工具有助于帮助客户在工厂自动化零件、电子、电气零部件等领域选择到符合您需求的产品。无论是目录参考还是可配置产品,这款工具都能帮助客户节省查找产品以及下载附件的时间</a:t>
            </a:r>
            <a:r>
              <a:rPr lang="zh-CN" altLang="en-US" sz="1600" dirty="0">
                <a:latin typeface="微软雅黑" panose="020B0503020204020204" charset="-122"/>
                <a:ea typeface="微软雅黑" panose="020B0503020204020204" charset="-122"/>
                <a:cs typeface="微软雅黑" panose="020B0503020204020204" charset="-122"/>
              </a:rPr>
              <a:t>。</a:t>
            </a:r>
            <a:endParaRPr lang="zh-CN" altLang="en-US" sz="1600" dirty="0">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626745" y="6131560"/>
            <a:ext cx="9099550" cy="368300"/>
          </a:xfrm>
          <a:prstGeom prst="rect">
            <a:avLst/>
          </a:prstGeom>
          <a:noFill/>
        </p:spPr>
        <p:txBody>
          <a:bodyPr wrap="square" rtlCol="0">
            <a:spAutoFit/>
          </a:bodyPr>
          <a:lstStyle/>
          <a:p>
            <a:pPr algn="ctr"/>
            <a:r>
              <a:rPr lang="zh-CN" altLang="en-US" dirty="0">
                <a:sym typeface="+mn-ea"/>
              </a:rPr>
              <a:t>选型：根据实际业务管理的需要，对硬件（零件）、软件及所要用到的技术进行规格选择。</a:t>
            </a:r>
            <a:endParaRPr lang="zh-CN" altLang="en-US" dirty="0"/>
          </a:p>
        </p:txBody>
      </p:sp>
      <p:pic>
        <p:nvPicPr>
          <p:cNvPr id="14" name="图片 13"/>
          <p:cNvPicPr>
            <a:picLocks noChangeAspect="1"/>
          </p:cNvPicPr>
          <p:nvPr/>
        </p:nvPicPr>
        <p:blipFill>
          <a:blip r:embed="rId1"/>
          <a:stretch>
            <a:fillRect/>
          </a:stretch>
        </p:blipFill>
        <p:spPr>
          <a:xfrm>
            <a:off x="626110" y="1043940"/>
            <a:ext cx="3767455" cy="4331335"/>
          </a:xfrm>
          <a:prstGeom prst="rect">
            <a:avLst/>
          </a:prstGeom>
          <a:ln>
            <a:solidFill>
              <a:schemeClr val="tx1"/>
            </a:solidFill>
          </a:ln>
        </p:spPr>
      </p:pic>
      <p:pic>
        <p:nvPicPr>
          <p:cNvPr id="15" name="图片 14"/>
          <p:cNvPicPr>
            <a:picLocks noChangeAspect="1"/>
          </p:cNvPicPr>
          <p:nvPr/>
        </p:nvPicPr>
        <p:blipFill>
          <a:blip r:embed="rId2"/>
          <a:stretch>
            <a:fillRect/>
          </a:stretch>
        </p:blipFill>
        <p:spPr>
          <a:xfrm>
            <a:off x="7794625" y="1004570"/>
            <a:ext cx="3639820" cy="2787650"/>
          </a:xfrm>
          <a:prstGeom prst="rect">
            <a:avLst/>
          </a:prstGeom>
          <a:ln>
            <a:solidFill>
              <a:schemeClr val="tx1"/>
            </a:solidFill>
          </a:ln>
        </p:spPr>
      </p:pic>
      <p:pic>
        <p:nvPicPr>
          <p:cNvPr id="17" name="图片 16"/>
          <p:cNvPicPr>
            <a:picLocks noChangeAspect="1"/>
          </p:cNvPicPr>
          <p:nvPr/>
        </p:nvPicPr>
        <p:blipFill>
          <a:blip r:embed="rId3"/>
          <a:stretch>
            <a:fillRect/>
          </a:stretch>
        </p:blipFill>
        <p:spPr>
          <a:xfrm>
            <a:off x="7794625" y="3998595"/>
            <a:ext cx="3683635" cy="1110615"/>
          </a:xfrm>
          <a:prstGeom prst="rect">
            <a:avLst/>
          </a:prstGeom>
          <a:ln>
            <a:solidFill>
              <a:schemeClr val="tx1"/>
            </a:solidFill>
          </a:ln>
        </p:spPr>
      </p:pic>
      <p:sp>
        <p:nvSpPr>
          <p:cNvPr id="3" name="文本框 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77538"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a:t>
            </a:r>
            <a:r>
              <a:rPr lang="en-US" altLang="zh-CN" dirty="0">
                <a:solidFill>
                  <a:schemeClr val="bg1"/>
                </a:solidFill>
                <a:latin typeface="Arial" panose="020B0604020202020204" pitchFamily="34" charset="0"/>
                <a:ea typeface="微软雅黑" panose="020B0503020204020204" charset="-122"/>
              </a:rPr>
              <a:t>1</a:t>
            </a:r>
            <a:r>
              <a:rPr lang="zh-CN" altLang="en-US" dirty="0">
                <a:solidFill>
                  <a:schemeClr val="bg1"/>
                </a:solidFill>
                <a:latin typeface="Arial" panose="020B0604020202020204" pitchFamily="34" charset="0"/>
                <a:ea typeface="微软雅黑" panose="020B0503020204020204" charset="-122"/>
              </a:rPr>
              <a:t>：产品选型</a:t>
            </a:r>
            <a:endParaRPr lang="zh-CN" altLang="en-US" dirty="0">
              <a:solidFill>
                <a:schemeClr val="bg1"/>
              </a:solidFill>
              <a:latin typeface="Arial" panose="020B0604020202020204" pitchFamily="34" charset="0"/>
              <a:ea typeface="微软雅黑" panose="020B0503020204020204" charset="-122"/>
            </a:endParaRPr>
          </a:p>
        </p:txBody>
      </p:sp>
      <p:pic>
        <p:nvPicPr>
          <p:cNvPr id="6" name="图片 5"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12" name="文本框 11"/>
          <p:cNvSpPr txBox="1"/>
          <p:nvPr/>
        </p:nvSpPr>
        <p:spPr>
          <a:xfrm>
            <a:off x="9531350" y="103505"/>
            <a:ext cx="27628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1146810" y="913130"/>
            <a:ext cx="5662295" cy="5885180"/>
          </a:xfrm>
          <a:prstGeom prst="rect">
            <a:avLst/>
          </a:prstGeom>
        </p:spPr>
      </p:pic>
      <p:grpSp>
        <p:nvGrpSpPr>
          <p:cNvPr id="2" name="组合 1"/>
          <p:cNvGrpSpPr/>
          <p:nvPr/>
        </p:nvGrpSpPr>
        <p:grpSpPr>
          <a:xfrm>
            <a:off x="-5080" y="300990"/>
            <a:ext cx="7434580" cy="456565"/>
            <a:chOff x="-8" y="474"/>
            <a:chExt cx="11708"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114" y="565"/>
              <a:ext cx="3586"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051935" y="6132830"/>
            <a:ext cx="922655" cy="7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146810" y="1453515"/>
            <a:ext cx="1210945" cy="4255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114935" y="1605915"/>
            <a:ext cx="1055370" cy="381000"/>
          </a:xfrm>
          <a:prstGeom prst="borderCallout1">
            <a:avLst>
              <a:gd name="adj1" fmla="val 30000"/>
              <a:gd name="adj2" fmla="val 108333"/>
              <a:gd name="adj3" fmla="val 43000"/>
              <a:gd name="adj4" fmla="val 151744"/>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产品分类</a:t>
            </a:r>
            <a:endParaRPr lang="zh-CN" altLang="en-US" sz="1600" dirty="0">
              <a:solidFill>
                <a:srgbClr val="CC0000"/>
              </a:solidFill>
              <a:latin typeface="Arial" panose="020B0604020202020204" pitchFamily="34" charset="0"/>
              <a:ea typeface="微软雅黑" panose="020B0503020204020204" charset="-122"/>
            </a:endParaRPr>
          </a:p>
        </p:txBody>
      </p:sp>
      <p:sp>
        <p:nvSpPr>
          <p:cNvPr id="7" name="矩形 6"/>
          <p:cNvSpPr/>
          <p:nvPr/>
        </p:nvSpPr>
        <p:spPr>
          <a:xfrm>
            <a:off x="2475230" y="1130300"/>
            <a:ext cx="4299585" cy="4756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0" y="2783205"/>
            <a:ext cx="4394835" cy="38893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a:off x="2449195" y="1685290"/>
            <a:ext cx="4301490" cy="6781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8177530" y="4985385"/>
            <a:ext cx="3919855" cy="975995"/>
          </a:xfrm>
          <a:prstGeom prst="rect">
            <a:avLst/>
          </a:prstGeom>
          <a:noFill/>
        </p:spPr>
        <p:txBody>
          <a:bodyPr wrap="square" rtlCol="0">
            <a:spAutoFit/>
          </a:bodyPr>
          <a:lstStyle/>
          <a:p>
            <a:pPr>
              <a:lnSpc>
                <a:spcPct val="120000"/>
              </a:lnSpc>
            </a:pPr>
            <a:r>
              <a:rPr lang="zh-CN" altLang="en-US" sz="1600" b="1" dirty="0"/>
              <a:t>功能说明：</a:t>
            </a:r>
            <a:r>
              <a:rPr lang="zh-CN" altLang="en-US" sz="1600" dirty="0"/>
              <a:t>在同</a:t>
            </a:r>
            <a:r>
              <a:rPr lang="zh-CN" altLang="en-US" sz="1600" dirty="0">
                <a:sym typeface="+mn-ea"/>
              </a:rPr>
              <a:t>类</a:t>
            </a:r>
            <a:r>
              <a:rPr lang="zh-CN" altLang="en-US" sz="1600" dirty="0"/>
              <a:t>产品选择最后一级时，将会展示产品相关参数，并可对同一产品不同型号参数数据进行对比。</a:t>
            </a:r>
            <a:endParaRPr lang="zh-CN" altLang="en-US" sz="1600" dirty="0"/>
          </a:p>
        </p:txBody>
      </p:sp>
      <p:pic>
        <p:nvPicPr>
          <p:cNvPr id="3" name="图片 2"/>
          <p:cNvPicPr>
            <a:picLocks noChangeAspect="1"/>
          </p:cNvPicPr>
          <p:nvPr/>
        </p:nvPicPr>
        <p:blipFill>
          <a:blip r:embed="rId2"/>
          <a:stretch>
            <a:fillRect/>
          </a:stretch>
        </p:blipFill>
        <p:spPr>
          <a:xfrm>
            <a:off x="8319135" y="1277620"/>
            <a:ext cx="3637280" cy="2955290"/>
          </a:xfrm>
          <a:prstGeom prst="rect">
            <a:avLst/>
          </a:prstGeom>
          <a:ln>
            <a:solidFill>
              <a:schemeClr val="tx1"/>
            </a:solidFill>
          </a:ln>
        </p:spPr>
      </p:pic>
      <p:pic>
        <p:nvPicPr>
          <p:cNvPr id="6" name="图片 5"/>
          <p:cNvPicPr>
            <a:picLocks noChangeAspect="1"/>
          </p:cNvPicPr>
          <p:nvPr/>
        </p:nvPicPr>
        <p:blipFill>
          <a:blip r:embed="rId3"/>
          <a:stretch>
            <a:fillRect/>
          </a:stretch>
        </p:blipFill>
        <p:spPr>
          <a:xfrm>
            <a:off x="2519045" y="2818130"/>
            <a:ext cx="4297680" cy="3819525"/>
          </a:xfrm>
          <a:prstGeom prst="rect">
            <a:avLst/>
          </a:prstGeom>
        </p:spPr>
      </p:pic>
      <p:sp>
        <p:nvSpPr>
          <p:cNvPr id="25" name="AutoShape 13"/>
          <p:cNvSpPr/>
          <p:nvPr/>
        </p:nvSpPr>
        <p:spPr>
          <a:xfrm>
            <a:off x="7015480" y="3899535"/>
            <a:ext cx="1243330" cy="333375"/>
          </a:xfrm>
          <a:prstGeom prst="borderCallout1">
            <a:avLst>
              <a:gd name="adj1" fmla="val 30000"/>
              <a:gd name="adj2" fmla="val -5556"/>
              <a:gd name="adj3" fmla="val -46666"/>
              <a:gd name="adj4" fmla="val -30425"/>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产品列表区</a:t>
            </a:r>
            <a:endParaRPr lang="zh-CN" altLang="en-US" sz="1600" dirty="0">
              <a:solidFill>
                <a:srgbClr val="CC0000"/>
              </a:solidFill>
              <a:latin typeface="Arial" panose="020B0604020202020204" pitchFamily="34" charset="0"/>
              <a:ea typeface="微软雅黑" panose="020B0503020204020204" charset="-122"/>
            </a:endParaRPr>
          </a:p>
        </p:txBody>
      </p:sp>
      <p:sp>
        <p:nvSpPr>
          <p:cNvPr id="23" name="AutoShape 13"/>
          <p:cNvSpPr/>
          <p:nvPr/>
        </p:nvSpPr>
        <p:spPr>
          <a:xfrm>
            <a:off x="7070725" y="1797685"/>
            <a:ext cx="856615" cy="333375"/>
          </a:xfrm>
          <a:prstGeom prst="borderCallout1">
            <a:avLst>
              <a:gd name="adj1" fmla="val 30000"/>
              <a:gd name="adj2" fmla="val -5556"/>
              <a:gd name="adj3" fmla="val -190"/>
              <a:gd name="adj4" fmla="val -53521"/>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筛选区</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3"/>
          <p:cNvSpPr/>
          <p:nvPr/>
        </p:nvSpPr>
        <p:spPr>
          <a:xfrm>
            <a:off x="7081520" y="1120140"/>
            <a:ext cx="1025525" cy="333375"/>
          </a:xfrm>
          <a:prstGeom prst="borderCallout1">
            <a:avLst>
              <a:gd name="adj1" fmla="val 30000"/>
              <a:gd name="adj2" fmla="val -5556"/>
              <a:gd name="adj3" fmla="val 20761"/>
              <a:gd name="adj4" fmla="val -40868"/>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p:txBody>
      </p:sp>
      <p:sp>
        <p:nvSpPr>
          <p:cNvPr id="100" name="文本框 99"/>
          <p:cNvSpPr txBox="1"/>
          <p:nvPr/>
        </p:nvSpPr>
        <p:spPr>
          <a:xfrm>
            <a:off x="8992870" y="429514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产品参数比对</a:t>
            </a:r>
            <a:endParaRPr lang="zh-CN" b="1">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77538"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产品选型</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列表页</a:t>
            </a:r>
            <a:endParaRPr lang="zh-CN" altLang="en-US" dirty="0">
              <a:solidFill>
                <a:schemeClr val="bg1"/>
              </a:solidFill>
              <a:latin typeface="Arial" panose="020B0604020202020204" pitchFamily="34" charset="0"/>
              <a:ea typeface="微软雅黑" panose="020B0503020204020204" charset="-122"/>
            </a:endParaRPr>
          </a:p>
        </p:txBody>
      </p:sp>
      <p:pic>
        <p:nvPicPr>
          <p:cNvPr id="13" name="图片 12"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14" name="文本框 13"/>
          <p:cNvSpPr txBox="1"/>
          <p:nvPr/>
        </p:nvSpPr>
        <p:spPr>
          <a:xfrm>
            <a:off x="9531350" y="103505"/>
            <a:ext cx="273812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199390"/>
            <a:ext cx="7573010" cy="558165"/>
            <a:chOff x="-8" y="314"/>
            <a:chExt cx="11926" cy="87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332" y="314"/>
              <a:ext cx="3586"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1922780" y="728345"/>
            <a:ext cx="4354830" cy="5994400"/>
          </a:xfrm>
          <a:prstGeom prst="rect">
            <a:avLst/>
          </a:prstGeom>
        </p:spPr>
      </p:pic>
      <p:sp>
        <p:nvSpPr>
          <p:cNvPr id="8" name="矩形 7"/>
          <p:cNvSpPr/>
          <p:nvPr/>
        </p:nvSpPr>
        <p:spPr>
          <a:xfrm>
            <a:off x="3013710" y="937260"/>
            <a:ext cx="3263900" cy="3295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3013710" y="1275080"/>
            <a:ext cx="883285" cy="1917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3013710" y="1475105"/>
            <a:ext cx="3263265" cy="3632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922780" y="937260"/>
            <a:ext cx="1021080" cy="9017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922780" y="1945640"/>
            <a:ext cx="4354195" cy="4667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923415" y="2519045"/>
            <a:ext cx="4354195" cy="23050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922780" y="4930775"/>
            <a:ext cx="4354195" cy="17919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AutoShape 13"/>
          <p:cNvSpPr/>
          <p:nvPr/>
        </p:nvSpPr>
        <p:spPr>
          <a:xfrm>
            <a:off x="6443345" y="941705"/>
            <a:ext cx="1265555" cy="590550"/>
          </a:xfrm>
          <a:prstGeom prst="borderCallout1">
            <a:avLst>
              <a:gd name="adj1" fmla="val 30000"/>
              <a:gd name="adj2" fmla="val -5556"/>
              <a:gd name="adj3" fmla="val 36380"/>
              <a:gd name="adj4" fmla="val -29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产品简介</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名称、行业分类</a:t>
            </a:r>
            <a:endParaRPr lang="zh-CN" altLang="en-US" sz="1200" dirty="0">
              <a:solidFill>
                <a:srgbClr val="CC0000"/>
              </a:solidFill>
              <a:latin typeface="Arial" panose="020B0604020202020204" pitchFamily="34" charset="0"/>
              <a:ea typeface="微软雅黑" panose="020B0503020204020204" charset="-122"/>
            </a:endParaRPr>
          </a:p>
        </p:txBody>
      </p:sp>
      <p:sp>
        <p:nvSpPr>
          <p:cNvPr id="21" name="AutoShape 11"/>
          <p:cNvSpPr/>
          <p:nvPr/>
        </p:nvSpPr>
        <p:spPr>
          <a:xfrm>
            <a:off x="95250" y="941705"/>
            <a:ext cx="1562735" cy="381000"/>
          </a:xfrm>
          <a:prstGeom prst="borderCallout1">
            <a:avLst>
              <a:gd name="adj1" fmla="val 30000"/>
              <a:gd name="adj2" fmla="val 108333"/>
              <a:gd name="adj3" fmla="val 68000"/>
              <a:gd name="adj4" fmla="val 127590"/>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产品样例展示</a:t>
            </a:r>
            <a:endParaRPr lang="zh-CN" altLang="en-US" sz="1600" dirty="0">
              <a:solidFill>
                <a:srgbClr val="CC0000"/>
              </a:solidFill>
              <a:latin typeface="Arial" panose="020B0604020202020204" pitchFamily="34" charset="0"/>
              <a:ea typeface="微软雅黑" panose="020B0503020204020204" charset="-122"/>
            </a:endParaRPr>
          </a:p>
        </p:txBody>
      </p:sp>
      <p:sp>
        <p:nvSpPr>
          <p:cNvPr id="27" name="AutoShape 13"/>
          <p:cNvSpPr/>
          <p:nvPr/>
        </p:nvSpPr>
        <p:spPr>
          <a:xfrm>
            <a:off x="6443345" y="1612265"/>
            <a:ext cx="1265555" cy="333375"/>
          </a:xfrm>
          <a:prstGeom prst="borderCallout1">
            <a:avLst>
              <a:gd name="adj1" fmla="val 30000"/>
              <a:gd name="adj2" fmla="val -5556"/>
              <a:gd name="adj3" fmla="val 36571"/>
              <a:gd name="adj4" fmla="val -3376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型号筛选区</a:t>
            </a:r>
            <a:endParaRPr lang="zh-CN" altLang="en-US" sz="1600" dirty="0">
              <a:solidFill>
                <a:srgbClr val="CC0000"/>
              </a:solidFill>
              <a:latin typeface="Arial" panose="020B0604020202020204" pitchFamily="34" charset="0"/>
              <a:ea typeface="微软雅黑" panose="020B0503020204020204" charset="-122"/>
            </a:endParaRPr>
          </a:p>
        </p:txBody>
      </p:sp>
      <p:sp>
        <p:nvSpPr>
          <p:cNvPr id="28" name="AutoShape 11"/>
          <p:cNvSpPr/>
          <p:nvPr/>
        </p:nvSpPr>
        <p:spPr>
          <a:xfrm>
            <a:off x="95250" y="1403985"/>
            <a:ext cx="1622425" cy="541655"/>
          </a:xfrm>
          <a:prstGeom prst="borderCallout1">
            <a:avLst>
              <a:gd name="adj1" fmla="val 30000"/>
              <a:gd name="adj2" fmla="val 108333"/>
              <a:gd name="adj3" fmla="val -9495"/>
              <a:gd name="adj4" fmla="val 182661"/>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资料下载区</a:t>
            </a:r>
            <a:endParaRPr lang="zh-CN" altLang="en-US" sz="1600" dirty="0">
              <a:solidFill>
                <a:srgbClr val="CC0000"/>
              </a:solidFill>
              <a:latin typeface="Arial" panose="020B0604020202020204" pitchFamily="34" charset="0"/>
              <a:ea typeface="微软雅黑" panose="020B0503020204020204" charset="-122"/>
            </a:endParaRPr>
          </a:p>
          <a:p>
            <a:r>
              <a:rPr lang="en-US" altLang="zh-CN" sz="1200" dirty="0">
                <a:solidFill>
                  <a:srgbClr val="CC0000"/>
                </a:solidFill>
                <a:latin typeface="Arial" panose="020B0604020202020204" pitchFamily="34" charset="0"/>
                <a:ea typeface="微软雅黑" panose="020B0503020204020204" charset="-122"/>
              </a:rPr>
              <a:t>CAD</a:t>
            </a:r>
            <a:r>
              <a:rPr lang="zh-CN" altLang="en-US" sz="1200" dirty="0">
                <a:solidFill>
                  <a:srgbClr val="CC0000"/>
                </a:solidFill>
                <a:latin typeface="Arial" panose="020B0604020202020204" pitchFamily="34" charset="0"/>
                <a:ea typeface="微软雅黑" panose="020B0503020204020204" charset="-122"/>
              </a:rPr>
              <a:t>图纸、产品目录</a:t>
            </a:r>
            <a:endParaRPr lang="zh-CN" altLang="en-US" sz="1200" dirty="0">
              <a:solidFill>
                <a:srgbClr val="CC0000"/>
              </a:solidFill>
              <a:latin typeface="Arial" panose="020B0604020202020204" pitchFamily="34" charset="0"/>
              <a:ea typeface="微软雅黑" panose="020B0503020204020204" charset="-122"/>
            </a:endParaRPr>
          </a:p>
        </p:txBody>
      </p:sp>
      <p:sp>
        <p:nvSpPr>
          <p:cNvPr id="29" name="AutoShape 11"/>
          <p:cNvSpPr/>
          <p:nvPr/>
        </p:nvSpPr>
        <p:spPr>
          <a:xfrm>
            <a:off x="85090" y="2134870"/>
            <a:ext cx="1227455" cy="381000"/>
          </a:xfrm>
          <a:prstGeom prst="borderCallout1">
            <a:avLst>
              <a:gd name="adj1" fmla="val 30000"/>
              <a:gd name="adj2" fmla="val 108333"/>
              <a:gd name="adj3" fmla="val -1999"/>
              <a:gd name="adj4" fmla="val 15938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产品参数区</a:t>
            </a:r>
            <a:endParaRPr lang="zh-CN" altLang="en-US" sz="1600" dirty="0">
              <a:solidFill>
                <a:srgbClr val="CC0000"/>
              </a:solidFill>
              <a:latin typeface="Arial" panose="020B0604020202020204" pitchFamily="34" charset="0"/>
              <a:ea typeface="微软雅黑" panose="020B0503020204020204" charset="-122"/>
            </a:endParaRPr>
          </a:p>
        </p:txBody>
      </p:sp>
      <p:sp>
        <p:nvSpPr>
          <p:cNvPr id="30" name="AutoShape 13"/>
          <p:cNvSpPr/>
          <p:nvPr/>
        </p:nvSpPr>
        <p:spPr>
          <a:xfrm>
            <a:off x="6442710" y="2519045"/>
            <a:ext cx="1266190" cy="333375"/>
          </a:xfrm>
          <a:prstGeom prst="borderCallout1">
            <a:avLst>
              <a:gd name="adj1" fmla="val 30000"/>
              <a:gd name="adj2" fmla="val -5556"/>
              <a:gd name="adj3" fmla="val 36571"/>
              <a:gd name="adj4" fmla="val -3376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产品资料区</a:t>
            </a:r>
            <a:endParaRPr lang="zh-CN" altLang="en-US" sz="1600" dirty="0">
              <a:solidFill>
                <a:srgbClr val="CC0000"/>
              </a:solidFill>
              <a:latin typeface="Arial" panose="020B0604020202020204" pitchFamily="34" charset="0"/>
              <a:ea typeface="微软雅黑" panose="020B0503020204020204" charset="-122"/>
            </a:endParaRPr>
          </a:p>
        </p:txBody>
      </p:sp>
      <p:sp>
        <p:nvSpPr>
          <p:cNvPr id="31" name="AutoShape 13"/>
          <p:cNvSpPr/>
          <p:nvPr/>
        </p:nvSpPr>
        <p:spPr>
          <a:xfrm>
            <a:off x="6443345" y="4930775"/>
            <a:ext cx="1265555" cy="333375"/>
          </a:xfrm>
          <a:prstGeom prst="borderCallout1">
            <a:avLst>
              <a:gd name="adj1" fmla="val 30000"/>
              <a:gd name="adj2" fmla="val -5556"/>
              <a:gd name="adj3" fmla="val 36571"/>
              <a:gd name="adj4" fmla="val -3376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相关产品区</a:t>
            </a:r>
            <a:endParaRPr lang="zh-CN" altLang="en-US" sz="1600" dirty="0">
              <a:solidFill>
                <a:srgbClr val="CC0000"/>
              </a:solidFill>
              <a:latin typeface="Arial" panose="020B0604020202020204" pitchFamily="34" charset="0"/>
              <a:ea typeface="微软雅黑" panose="020B0503020204020204" charset="-122"/>
            </a:endParaRPr>
          </a:p>
        </p:txBody>
      </p:sp>
      <p:sp>
        <p:nvSpPr>
          <p:cNvPr id="33" name="文本框 32"/>
          <p:cNvSpPr txBox="1"/>
          <p:nvPr/>
        </p:nvSpPr>
        <p:spPr>
          <a:xfrm>
            <a:off x="7415530" y="5892800"/>
            <a:ext cx="4776470" cy="681355"/>
          </a:xfrm>
          <a:prstGeom prst="rect">
            <a:avLst/>
          </a:prstGeom>
          <a:noFill/>
        </p:spPr>
        <p:txBody>
          <a:bodyPr wrap="square" rtlCol="0">
            <a:spAutoFit/>
          </a:bodyPr>
          <a:lstStyle/>
          <a:p>
            <a:pPr>
              <a:lnSpc>
                <a:spcPct val="120000"/>
              </a:lnSpc>
            </a:pPr>
            <a:r>
              <a:rPr lang="zh-CN" altLang="en-US" sz="1600" b="1" dirty="0">
                <a:sym typeface="+mn-ea"/>
              </a:rPr>
              <a:t>功能说明：</a:t>
            </a:r>
            <a:r>
              <a:rPr lang="zh-CN" altLang="en-US" sz="1600" dirty="0"/>
              <a:t>可根据需求筛选所需产品型号，并查阅和下载相关产品（样本）详情。</a:t>
            </a:r>
            <a:endParaRPr lang="zh-CN" altLang="en-US" sz="1600" dirty="0"/>
          </a:p>
        </p:txBody>
      </p:sp>
      <p:pic>
        <p:nvPicPr>
          <p:cNvPr id="34" name="图片 6"/>
          <p:cNvPicPr>
            <a:picLocks noChangeAspect="1"/>
          </p:cNvPicPr>
          <p:nvPr/>
        </p:nvPicPr>
        <p:blipFill>
          <a:blip r:embed="rId2"/>
          <a:stretch>
            <a:fillRect/>
          </a:stretch>
        </p:blipFill>
        <p:spPr>
          <a:xfrm>
            <a:off x="8049895" y="834390"/>
            <a:ext cx="3674745" cy="1684655"/>
          </a:xfrm>
          <a:prstGeom prst="rect">
            <a:avLst/>
          </a:prstGeom>
          <a:noFill/>
          <a:ln>
            <a:solidFill>
              <a:schemeClr val="tx1"/>
            </a:solidFill>
          </a:ln>
        </p:spPr>
      </p:pic>
      <p:sp>
        <p:nvSpPr>
          <p:cNvPr id="100" name="文本框 99"/>
          <p:cNvSpPr txBox="1"/>
          <p:nvPr/>
        </p:nvSpPr>
        <p:spPr>
          <a:xfrm>
            <a:off x="8683625" y="2559685"/>
            <a:ext cx="2751455" cy="252730"/>
          </a:xfrm>
          <a:prstGeom prst="rect">
            <a:avLst/>
          </a:prstGeom>
          <a:noFill/>
          <a:ln w="9525">
            <a:noFill/>
          </a:ln>
        </p:spPr>
        <p:txBody>
          <a:bodyPr wrap="square">
            <a:spAutoFit/>
          </a:bodyPr>
          <a:lstStyle/>
          <a:p>
            <a:pPr indent="0" algn="ctr"/>
            <a:r>
              <a:rPr lang="en-US" sz="1050" b="1">
                <a:latin typeface="微软雅黑" panose="020B0503020204020204" charset="-122"/>
                <a:ea typeface="微软雅黑" panose="020B0503020204020204" charset="-122"/>
                <a:cs typeface="微软雅黑" panose="020B0503020204020204" charset="-122"/>
              </a:rPr>
              <a:t>CAD</a:t>
            </a:r>
            <a:r>
              <a:rPr lang="zh-CN" sz="1050" b="1">
                <a:latin typeface="微软雅黑" panose="020B0503020204020204" charset="-122"/>
                <a:ea typeface="微软雅黑" panose="020B0503020204020204" charset="-122"/>
                <a:cs typeface="微软雅黑" panose="020B0503020204020204" charset="-122"/>
              </a:rPr>
              <a:t>图纸下载</a:t>
            </a:r>
            <a:endParaRPr lang="zh-CN" altLang="en-US" b="1">
              <a:latin typeface="微软雅黑" panose="020B0503020204020204" charset="-122"/>
              <a:ea typeface="微软雅黑" panose="020B0503020204020204" charset="-122"/>
              <a:cs typeface="微软雅黑" panose="020B0503020204020204" charset="-122"/>
            </a:endParaRPr>
          </a:p>
        </p:txBody>
      </p:sp>
      <p:pic>
        <p:nvPicPr>
          <p:cNvPr id="35" name="图片 8"/>
          <p:cNvPicPr>
            <a:picLocks noChangeAspect="1"/>
          </p:cNvPicPr>
          <p:nvPr/>
        </p:nvPicPr>
        <p:blipFill>
          <a:blip r:embed="rId3"/>
          <a:stretch>
            <a:fillRect/>
          </a:stretch>
        </p:blipFill>
        <p:spPr>
          <a:xfrm>
            <a:off x="8049895" y="2853055"/>
            <a:ext cx="3674745" cy="2598420"/>
          </a:xfrm>
          <a:prstGeom prst="rect">
            <a:avLst/>
          </a:prstGeom>
          <a:noFill/>
          <a:ln>
            <a:solidFill>
              <a:schemeClr val="tx1"/>
            </a:solidFill>
          </a:ln>
        </p:spPr>
      </p:pic>
      <p:sp>
        <p:nvSpPr>
          <p:cNvPr id="36" name="文本框 35"/>
          <p:cNvSpPr txBox="1"/>
          <p:nvPr/>
        </p:nvSpPr>
        <p:spPr>
          <a:xfrm>
            <a:off x="8539480" y="5593080"/>
            <a:ext cx="2751455" cy="252730"/>
          </a:xfrm>
          <a:prstGeom prst="rect">
            <a:avLst/>
          </a:prstGeom>
          <a:noFill/>
          <a:ln w="9525">
            <a:noFill/>
          </a:ln>
        </p:spPr>
        <p:txBody>
          <a:bodyPr wrap="square">
            <a:spAutoFit/>
          </a:bodyPr>
          <a:lstStyle/>
          <a:p>
            <a:pPr lvl="0" algn="ctr">
              <a:buClrTx/>
              <a:buSzTx/>
              <a:buFontTx/>
            </a:pPr>
            <a:r>
              <a:rPr lang="en-US" sz="1050" b="1">
                <a:latin typeface="微软雅黑" panose="020B0503020204020204" charset="-122"/>
                <a:ea typeface="微软雅黑" panose="020B0503020204020204" charset="-122"/>
                <a:cs typeface="微软雅黑" panose="020B0503020204020204" charset="-122"/>
                <a:sym typeface="+mn-ea"/>
              </a:rPr>
              <a:t>产品目录下载</a:t>
            </a:r>
            <a:endParaRPr lang="en-US" sz="1050" b="1">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7" name="Rectangle 34"/>
          <p:cNvSpPr/>
          <p:nvPr/>
        </p:nvSpPr>
        <p:spPr>
          <a:xfrm>
            <a:off x="4606925" y="14097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产品选型</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详情页</a:t>
            </a:r>
            <a:endParaRPr lang="zh-CN" altLang="en-US" dirty="0">
              <a:solidFill>
                <a:schemeClr val="bg1"/>
              </a:solidFill>
              <a:latin typeface="Arial" panose="020B0604020202020204" pitchFamily="34" charset="0"/>
              <a:ea typeface="微软雅黑" panose="020B0503020204020204" charset="-122"/>
            </a:endParaRPr>
          </a:p>
        </p:txBody>
      </p:sp>
      <p:pic>
        <p:nvPicPr>
          <p:cNvPr id="10" name="图片 9"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11" name="文本框 10"/>
          <p:cNvSpPr txBox="1"/>
          <p:nvPr/>
        </p:nvSpPr>
        <p:spPr>
          <a:xfrm>
            <a:off x="9531350" y="103505"/>
            <a:ext cx="27628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80" y="300990"/>
            <a:ext cx="7097395" cy="456565"/>
            <a:chOff x="-8" y="474"/>
            <a:chExt cx="11177"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8828" y="565"/>
              <a:ext cx="2341"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995680" y="2388870"/>
            <a:ext cx="8780145" cy="368300"/>
          </a:xfrm>
          <a:prstGeom prst="rect">
            <a:avLst/>
          </a:prstGeom>
          <a:noFill/>
        </p:spPr>
        <p:txBody>
          <a:bodyPr wrap="square" rtlCol="0">
            <a:spAutoFit/>
          </a:bodyPr>
          <a:lstStyle/>
          <a:p>
            <a:r>
              <a:rPr lang="zh-CN" altLang="en-US"/>
              <a:t>科技成果转化的一般过程</a:t>
            </a:r>
            <a:endParaRPr lang="zh-CN" altLang="en-US"/>
          </a:p>
        </p:txBody>
      </p:sp>
      <p:cxnSp>
        <p:nvCxnSpPr>
          <p:cNvPr id="6" name="直接连接符 5"/>
          <p:cNvCxnSpPr/>
          <p:nvPr/>
        </p:nvCxnSpPr>
        <p:spPr>
          <a:xfrm>
            <a:off x="837565" y="2148205"/>
            <a:ext cx="9613900" cy="9525"/>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172845" y="2839720"/>
            <a:ext cx="8602980" cy="1354217"/>
          </a:xfrm>
          <a:prstGeom prst="rect">
            <a:avLst/>
          </a:prstGeom>
          <a:noFill/>
        </p:spPr>
        <p:txBody>
          <a:bodyPr wrap="square" rtlCol="0">
            <a:spAutoFit/>
          </a:bodyPr>
          <a:lstStyle/>
          <a:p>
            <a:pPr marL="285750" indent="-285750">
              <a:buFont typeface="Wingdings" panose="05000000000000000000" charset="0"/>
              <a:buChar char="p"/>
            </a:pPr>
            <a:r>
              <a:rPr lang="zh-CN" altLang="en-US" dirty="0"/>
              <a:t>按照一般的技术创新观点，科技成果转化包括四个阶段：</a:t>
            </a:r>
            <a:endParaRPr lang="zh-CN" altLang="en-US" dirty="0"/>
          </a:p>
          <a:p>
            <a:pPr marL="285750" indent="-285750">
              <a:buFont typeface="Wingdings" panose="05000000000000000000" charset="0"/>
              <a:buChar char="Ø"/>
            </a:pPr>
            <a:r>
              <a:rPr lang="zh-CN" altLang="en-US" sz="1600" dirty="0"/>
              <a:t>设想阶段（基础研究、应用研究）</a:t>
            </a:r>
            <a:endParaRPr lang="zh-CN" altLang="en-US" sz="1600" dirty="0"/>
          </a:p>
          <a:p>
            <a:pPr marL="285750" indent="-285750">
              <a:buFont typeface="Wingdings" panose="05000000000000000000" charset="0"/>
              <a:buChar char="Ø"/>
            </a:pPr>
            <a:r>
              <a:rPr lang="zh-CN" altLang="en-US" sz="1600" dirty="0">
                <a:solidFill>
                  <a:srgbClr val="FF0000"/>
                </a:solidFill>
              </a:rPr>
              <a:t>研发阶段（小试、中试）      这个阶段就需要借鉴参考产品样本资源</a:t>
            </a:r>
            <a:endParaRPr lang="zh-CN" altLang="en-US" sz="1600" dirty="0">
              <a:solidFill>
                <a:srgbClr val="FF0000"/>
              </a:solidFill>
            </a:endParaRPr>
          </a:p>
          <a:p>
            <a:pPr marL="285750" indent="-285750">
              <a:buFont typeface="Wingdings" panose="05000000000000000000" charset="0"/>
              <a:buChar char="Ø"/>
            </a:pPr>
            <a:r>
              <a:rPr lang="zh-CN" altLang="en-US" sz="1600" dirty="0">
                <a:solidFill>
                  <a:srgbClr val="FF0000"/>
                </a:solidFill>
              </a:rPr>
              <a:t>实用化阶段（进入到企业）</a:t>
            </a:r>
            <a:endParaRPr lang="zh-CN" altLang="en-US" sz="1600" dirty="0">
              <a:solidFill>
                <a:srgbClr val="FF0000"/>
              </a:solidFill>
            </a:endParaRPr>
          </a:p>
          <a:p>
            <a:pPr marL="285750" indent="-285750">
              <a:buFont typeface="Wingdings" panose="05000000000000000000" charset="0"/>
              <a:buChar char="Ø"/>
            </a:pPr>
            <a:r>
              <a:rPr lang="zh-CN" altLang="en-US" sz="1600" dirty="0"/>
              <a:t>商品化阶段</a:t>
            </a:r>
            <a:endParaRPr lang="zh-CN" altLang="en-US" sz="1600" dirty="0"/>
          </a:p>
        </p:txBody>
      </p:sp>
      <p:grpSp>
        <p:nvGrpSpPr>
          <p:cNvPr id="19" name="组合 18"/>
          <p:cNvGrpSpPr/>
          <p:nvPr/>
        </p:nvGrpSpPr>
        <p:grpSpPr>
          <a:xfrm>
            <a:off x="751205" y="4540250"/>
            <a:ext cx="10945495" cy="768985"/>
            <a:chOff x="618" y="7860"/>
            <a:chExt cx="17237" cy="1211"/>
          </a:xfrm>
        </p:grpSpPr>
        <p:sp>
          <p:nvSpPr>
            <p:cNvPr id="8" name="右箭头 7"/>
            <p:cNvSpPr/>
            <p:nvPr/>
          </p:nvSpPr>
          <p:spPr>
            <a:xfrm>
              <a:off x="618" y="8004"/>
              <a:ext cx="1811" cy="9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595" y="7860"/>
              <a:ext cx="1949" cy="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设想阶段</a:t>
              </a:r>
              <a:endParaRPr lang="zh-CN" altLang="en-US"/>
            </a:p>
          </p:txBody>
        </p:sp>
        <p:sp>
          <p:nvSpPr>
            <p:cNvPr id="11" name="右箭头 10"/>
            <p:cNvSpPr/>
            <p:nvPr/>
          </p:nvSpPr>
          <p:spPr>
            <a:xfrm>
              <a:off x="4710" y="8005"/>
              <a:ext cx="1811" cy="9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6687" y="7862"/>
              <a:ext cx="2294" cy="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研发阶段</a:t>
              </a:r>
              <a:endParaRPr lang="zh-CN" altLang="en-US"/>
            </a:p>
          </p:txBody>
        </p:sp>
        <p:sp>
          <p:nvSpPr>
            <p:cNvPr id="13" name="右箭头 12"/>
            <p:cNvSpPr/>
            <p:nvPr/>
          </p:nvSpPr>
          <p:spPr>
            <a:xfrm>
              <a:off x="9147" y="8006"/>
              <a:ext cx="1811" cy="9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124" y="7863"/>
              <a:ext cx="2294" cy="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实用化阶段</a:t>
              </a:r>
              <a:endParaRPr lang="zh-CN" altLang="en-US"/>
            </a:p>
          </p:txBody>
        </p:sp>
        <p:sp>
          <p:nvSpPr>
            <p:cNvPr id="15" name="右箭头 14"/>
            <p:cNvSpPr/>
            <p:nvPr/>
          </p:nvSpPr>
          <p:spPr>
            <a:xfrm>
              <a:off x="13584" y="8003"/>
              <a:ext cx="1811" cy="92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5561" y="7863"/>
              <a:ext cx="2294" cy="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商品化阶段</a:t>
              </a:r>
              <a:endParaRPr lang="zh-CN" altLang="en-US"/>
            </a:p>
          </p:txBody>
        </p:sp>
      </p:grpSp>
      <p:sp>
        <p:nvSpPr>
          <p:cNvPr id="17" name="文本框 16"/>
          <p:cNvSpPr txBox="1"/>
          <p:nvPr/>
        </p:nvSpPr>
        <p:spPr>
          <a:xfrm>
            <a:off x="751205" y="995045"/>
            <a:ext cx="9785985" cy="922020"/>
          </a:xfrm>
          <a:prstGeom prst="rect">
            <a:avLst/>
          </a:prstGeom>
          <a:noFill/>
        </p:spPr>
        <p:txBody>
          <a:bodyPr wrap="square" rtlCol="0">
            <a:spAutoFit/>
          </a:bodyPr>
          <a:lstStyle/>
          <a:p>
            <a:r>
              <a:rPr lang="en-US" altLang="zh-CN"/>
              <a:t>     </a:t>
            </a:r>
            <a:r>
              <a:rPr lang="zh-CN" altLang="en-US"/>
              <a:t>《中华人民共和国促进科技成果转化法》中定义:科技成果转化是为提高生产力水平而对科学研究与技术开发所产生的具有实用价值的科技成果所进行的后续试验、开发、应用、推广直至形成新产品、新工艺、新材料，发展新产业等活动。</a:t>
            </a:r>
            <a:endParaRPr lang="zh-CN" altLang="en-US"/>
          </a:p>
        </p:txBody>
      </p:sp>
      <p:sp>
        <p:nvSpPr>
          <p:cNvPr id="18" name="文本框 17"/>
          <p:cNvSpPr txBox="1"/>
          <p:nvPr/>
        </p:nvSpPr>
        <p:spPr>
          <a:xfrm>
            <a:off x="1172845" y="5654675"/>
            <a:ext cx="7916545" cy="368300"/>
          </a:xfrm>
          <a:prstGeom prst="rect">
            <a:avLst/>
          </a:prstGeom>
          <a:noFill/>
        </p:spPr>
        <p:txBody>
          <a:bodyPr wrap="square" rtlCol="0">
            <a:spAutoFit/>
          </a:bodyPr>
          <a:lstStyle/>
          <a:p>
            <a:r>
              <a:rPr lang="zh-CN" altLang="en-US"/>
              <a:t>科技成果转化的起点是科技成果的研究开发，终点是科技成果生产与销售。</a:t>
            </a:r>
            <a:endParaRPr lang="zh-CN" altLang="en-US"/>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0"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a:t>
            </a:r>
            <a:r>
              <a:rPr lang="en-US" altLang="zh-CN" dirty="0">
                <a:solidFill>
                  <a:schemeClr val="bg1"/>
                </a:solidFill>
                <a:latin typeface="Arial" panose="020B0604020202020204" pitchFamily="34" charset="0"/>
                <a:ea typeface="微软雅黑" panose="020B0503020204020204" charset="-122"/>
              </a:rPr>
              <a:t>2</a:t>
            </a:r>
            <a:r>
              <a:rPr lang="zh-CN" altLang="en-US" dirty="0">
                <a:solidFill>
                  <a:schemeClr val="bg1"/>
                </a:solidFill>
                <a:latin typeface="Arial" panose="020B0604020202020204" pitchFamily="34" charset="0"/>
                <a:ea typeface="微软雅黑" panose="020B0503020204020204" charset="-122"/>
              </a:rPr>
              <a:t>：成果转化</a:t>
            </a:r>
            <a:endParaRPr lang="zh-CN" altLang="en-US" dirty="0">
              <a:solidFill>
                <a:schemeClr val="bg1"/>
              </a:solidFill>
              <a:latin typeface="Arial" panose="020B0604020202020204" pitchFamily="34" charset="0"/>
              <a:ea typeface="微软雅黑" panose="020B0503020204020204" charset="-122"/>
            </a:endParaRPr>
          </a:p>
        </p:txBody>
      </p:sp>
      <p:pic>
        <p:nvPicPr>
          <p:cNvPr id="21" name="图片 20" descr="9621eab6c2b6b07180a9b4c0c48cfd8"/>
          <p:cNvPicPr>
            <a:picLocks noChangeAspect="1"/>
          </p:cNvPicPr>
          <p:nvPr/>
        </p:nvPicPr>
        <p:blipFill>
          <a:blip r:embed="rId1"/>
          <a:srcRect b="32694"/>
          <a:stretch>
            <a:fillRect/>
          </a:stretch>
        </p:blipFill>
        <p:spPr>
          <a:xfrm>
            <a:off x="9004300" y="103505"/>
            <a:ext cx="652145" cy="521970"/>
          </a:xfrm>
          <a:prstGeom prst="rect">
            <a:avLst/>
          </a:prstGeom>
        </p:spPr>
      </p:pic>
      <p:sp>
        <p:nvSpPr>
          <p:cNvPr id="22" name="文本框 21"/>
          <p:cNvSpPr txBox="1"/>
          <p:nvPr/>
        </p:nvSpPr>
        <p:spPr>
          <a:xfrm>
            <a:off x="9531350" y="103505"/>
            <a:ext cx="278066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345565" y="1057910"/>
            <a:ext cx="5527040" cy="5569585"/>
          </a:xfrm>
          <a:prstGeom prst="rect">
            <a:avLst/>
          </a:prstGeom>
        </p:spPr>
      </p:pic>
      <p:grpSp>
        <p:nvGrpSpPr>
          <p:cNvPr id="2" name="组合 1"/>
          <p:cNvGrpSpPr/>
          <p:nvPr/>
        </p:nvGrpSpPr>
        <p:grpSpPr>
          <a:xfrm>
            <a:off x="-5080" y="300990"/>
            <a:ext cx="8104505" cy="456565"/>
            <a:chOff x="-8" y="474"/>
            <a:chExt cx="12763"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548" y="565"/>
              <a:ext cx="5207" cy="628"/>
            </a:xfrm>
            <a:prstGeom prst="rect">
              <a:avLst/>
            </a:prstGeom>
            <a:noFill/>
          </p:spPr>
          <p:txBody>
            <a:bodyPr wrap="square" rtlCol="0">
              <a:spAutoFit/>
            </a:bodyPr>
            <a:lstStyle/>
            <a:p>
              <a:endParaRPr lang="zh-CN" altLang="en-US" sz="2000" b="1">
                <a:solidFill>
                  <a:srgbClr val="00B0F0"/>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284605" y="1057910"/>
            <a:ext cx="1257935" cy="55689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140335" y="1784350"/>
            <a:ext cx="998855" cy="1085215"/>
          </a:xfrm>
          <a:prstGeom prst="borderCallout1">
            <a:avLst>
              <a:gd name="adj1" fmla="val 30000"/>
              <a:gd name="adj2" fmla="val 108333"/>
              <a:gd name="adj3" fmla="val 74019"/>
              <a:gd name="adj4" fmla="val 150603"/>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多种分类分组聚合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3"/>
          <p:cNvSpPr/>
          <p:nvPr/>
        </p:nvSpPr>
        <p:spPr>
          <a:xfrm>
            <a:off x="7078980" y="1057910"/>
            <a:ext cx="1120140" cy="510540"/>
          </a:xfrm>
          <a:prstGeom prst="borderCallout1">
            <a:avLst>
              <a:gd name="adj1" fmla="val 30000"/>
              <a:gd name="adj2" fmla="val -5556"/>
              <a:gd name="adj3" fmla="val 36380"/>
              <a:gd name="adj4" fmla="val -29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时间筛选</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6" name="矩形 5"/>
          <p:cNvSpPr/>
          <p:nvPr/>
        </p:nvSpPr>
        <p:spPr>
          <a:xfrm>
            <a:off x="2642870" y="1784350"/>
            <a:ext cx="4210050" cy="2095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AutoShape 13"/>
          <p:cNvSpPr/>
          <p:nvPr/>
        </p:nvSpPr>
        <p:spPr>
          <a:xfrm>
            <a:off x="7005955" y="1713865"/>
            <a:ext cx="1257935" cy="1155700"/>
          </a:xfrm>
          <a:prstGeom prst="borderCallout1">
            <a:avLst>
              <a:gd name="adj1" fmla="val 30000"/>
              <a:gd name="adj2" fmla="val -5556"/>
              <a:gd name="adj3" fmla="val 23682"/>
              <a:gd name="adj4" fmla="val -3222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排序、展示模式、聚合展示、检索结果统计、显示数量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sp>
        <p:nvSpPr>
          <p:cNvPr id="11" name="矩形 10"/>
          <p:cNvSpPr/>
          <p:nvPr/>
        </p:nvSpPr>
        <p:spPr>
          <a:xfrm>
            <a:off x="2618105" y="2045335"/>
            <a:ext cx="4233545" cy="45840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7012940" y="3521075"/>
            <a:ext cx="1249045" cy="593090"/>
          </a:xfrm>
          <a:prstGeom prst="borderCallout1">
            <a:avLst>
              <a:gd name="adj1" fmla="val 30000"/>
              <a:gd name="adj2" fmla="val -5556"/>
              <a:gd name="adj3" fmla="val -33714"/>
              <a:gd name="adj4" fmla="val -35932"/>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同企业产品列表信息</a:t>
            </a:r>
            <a:endParaRPr lang="zh-CN" altLang="en-US" sz="1600" dirty="0">
              <a:solidFill>
                <a:srgbClr val="CC0000"/>
              </a:solidFill>
              <a:latin typeface="Arial" panose="020B0604020202020204" pitchFamily="34" charset="0"/>
              <a:ea typeface="微软雅黑" panose="020B0503020204020204" charset="-122"/>
            </a:endParaRPr>
          </a:p>
        </p:txBody>
      </p:sp>
      <p:pic>
        <p:nvPicPr>
          <p:cNvPr id="12" name="图片 11"/>
          <p:cNvPicPr>
            <a:picLocks noChangeAspect="1"/>
          </p:cNvPicPr>
          <p:nvPr/>
        </p:nvPicPr>
        <p:blipFill>
          <a:blip r:embed="rId2"/>
          <a:stretch>
            <a:fillRect/>
          </a:stretch>
        </p:blipFill>
        <p:spPr>
          <a:xfrm>
            <a:off x="8397240" y="869315"/>
            <a:ext cx="3621405" cy="2039620"/>
          </a:xfrm>
          <a:prstGeom prst="rect">
            <a:avLst/>
          </a:prstGeom>
          <a:ln>
            <a:solidFill>
              <a:schemeClr val="tx1"/>
            </a:solidFill>
          </a:ln>
        </p:spPr>
      </p:pic>
      <p:sp>
        <p:nvSpPr>
          <p:cNvPr id="100" name="文本框 99"/>
          <p:cNvSpPr txBox="1"/>
          <p:nvPr/>
        </p:nvSpPr>
        <p:spPr>
          <a:xfrm>
            <a:off x="8938260" y="299402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图文模式</a:t>
            </a:r>
            <a:endParaRPr lang="zh-CN" b="1">
              <a:latin typeface="微软雅黑" panose="020B0503020204020204" charset="-122"/>
              <a:ea typeface="微软雅黑" panose="020B0503020204020204" charset="-122"/>
              <a:cs typeface="微软雅黑" panose="020B0503020204020204" charset="-122"/>
            </a:endParaRPr>
          </a:p>
        </p:txBody>
      </p:sp>
      <p:pic>
        <p:nvPicPr>
          <p:cNvPr id="14" name="图片 13"/>
          <p:cNvPicPr>
            <a:picLocks noChangeAspect="1"/>
          </p:cNvPicPr>
          <p:nvPr/>
        </p:nvPicPr>
        <p:blipFill>
          <a:blip r:embed="rId3"/>
          <a:stretch>
            <a:fillRect/>
          </a:stretch>
        </p:blipFill>
        <p:spPr>
          <a:xfrm>
            <a:off x="8397240" y="3331845"/>
            <a:ext cx="3621405" cy="1353185"/>
          </a:xfrm>
          <a:prstGeom prst="rect">
            <a:avLst/>
          </a:prstGeom>
          <a:ln>
            <a:solidFill>
              <a:schemeClr val="tx1"/>
            </a:solidFill>
          </a:ln>
        </p:spPr>
      </p:pic>
      <p:sp>
        <p:nvSpPr>
          <p:cNvPr id="17" name="文本框 16"/>
          <p:cNvSpPr txBox="1"/>
          <p:nvPr/>
        </p:nvSpPr>
        <p:spPr>
          <a:xfrm>
            <a:off x="8938260" y="481330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聚合模式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199120" y="5177790"/>
            <a:ext cx="3902710" cy="1565910"/>
          </a:xfrm>
          <a:prstGeom prst="rect">
            <a:avLst/>
          </a:prstGeom>
          <a:noFill/>
        </p:spPr>
        <p:txBody>
          <a:bodyPr wrap="square" rtlCol="0">
            <a:spAutoFit/>
          </a:bodyPr>
          <a:lstStyle/>
          <a:p>
            <a:pPr>
              <a:lnSpc>
                <a:spcPct val="120000"/>
              </a:lnSpc>
            </a:pPr>
            <a:r>
              <a:rPr lang="zh-CN" altLang="en-US" sz="1600" b="1" dirty="0">
                <a:sym typeface="+mn-ea"/>
              </a:rPr>
              <a:t>功能说明：</a:t>
            </a:r>
            <a:endParaRPr lang="zh-CN" altLang="en-US" sz="1600" b="1" dirty="0">
              <a:sym typeface="+mn-ea"/>
            </a:endParaRPr>
          </a:p>
          <a:p>
            <a:pPr marL="285750" indent="-285750">
              <a:lnSpc>
                <a:spcPct val="120000"/>
              </a:lnSpc>
              <a:buFont typeface="Arial" panose="020B0604020202020204" pitchFamily="34" charset="0"/>
              <a:buChar char="•"/>
            </a:pPr>
            <a:r>
              <a:rPr lang="zh-CN" altLang="en-US" sz="1600" dirty="0"/>
              <a:t>可选择图文或者摘要样式展示列表页。</a:t>
            </a:r>
            <a:endParaRPr lang="zh-CN" altLang="en-US" sz="1600" dirty="0"/>
          </a:p>
          <a:p>
            <a:pPr marL="285750" indent="-285750">
              <a:lnSpc>
                <a:spcPct val="120000"/>
              </a:lnSpc>
              <a:buFont typeface="Arial" panose="020B0604020202020204" pitchFamily="34" charset="0"/>
              <a:buChar char="•"/>
            </a:pPr>
            <a:r>
              <a:rPr lang="zh-CN" altLang="en-US" sz="1600" dirty="0"/>
              <a:t>聚合展示：检索产品信息及所属企业相关产品集合收放展示，也可取消产品聚合样式</a:t>
            </a:r>
            <a:r>
              <a:rPr lang="zh-CN" altLang="en-US" sz="1400" dirty="0"/>
              <a:t>。</a:t>
            </a:r>
            <a:endParaRPr lang="zh-CN" altLang="en-US" sz="1400" dirty="0"/>
          </a:p>
        </p:txBody>
      </p:sp>
      <p:sp>
        <p:nvSpPr>
          <p:cNvPr id="19" name="矩形 18"/>
          <p:cNvSpPr/>
          <p:nvPr/>
        </p:nvSpPr>
        <p:spPr>
          <a:xfrm>
            <a:off x="2617470" y="1101725"/>
            <a:ext cx="4234180" cy="5664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394460" y="2219960"/>
            <a:ext cx="1069340" cy="12306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538" name="Rectangle 34"/>
          <p:cNvSpPr/>
          <p:nvPr/>
        </p:nvSpPr>
        <p:spPr>
          <a:xfrm>
            <a:off x="4745990" y="30035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成果转化</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产品列表页</a:t>
            </a:r>
            <a:endParaRPr lang="zh-CN" altLang="en-US" dirty="0">
              <a:solidFill>
                <a:schemeClr val="bg1"/>
              </a:solidFill>
              <a:latin typeface="Arial" panose="020B0604020202020204" pitchFamily="34" charset="0"/>
              <a:ea typeface="微软雅黑" panose="020B0503020204020204" charset="-122"/>
            </a:endParaRPr>
          </a:p>
        </p:txBody>
      </p:sp>
      <p:sp>
        <p:nvSpPr>
          <p:cNvPr id="13" name="文本框 1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7" name="图片 6"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15" name="文本框 14"/>
          <p:cNvSpPr txBox="1"/>
          <p:nvPr/>
        </p:nvSpPr>
        <p:spPr>
          <a:xfrm>
            <a:off x="9531350" y="103505"/>
            <a:ext cx="27628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623050" y="5354955"/>
            <a:ext cx="5448935" cy="1468755"/>
          </a:xfrm>
          <a:prstGeom prst="rect">
            <a:avLst/>
          </a:prstGeom>
          <a:noFill/>
        </p:spPr>
        <p:txBody>
          <a:bodyPr wrap="square" rtlCol="0">
            <a:spAutoFit/>
          </a:bodyPr>
          <a:lstStyle/>
          <a:p>
            <a:pPr>
              <a:lnSpc>
                <a:spcPct val="140000"/>
              </a:lnSpc>
            </a:pPr>
            <a:r>
              <a:rPr lang="zh-CN" altLang="en-US" sz="1600" b="1">
                <a:sym typeface="+mn-ea"/>
              </a:rPr>
              <a:t>功能说明：</a:t>
            </a:r>
            <a:endParaRPr lang="zh-CN" altLang="en-US" sz="1600" b="1">
              <a:sym typeface="+mn-ea"/>
            </a:endParaRPr>
          </a:p>
          <a:p>
            <a:pPr marL="285750" indent="-285750">
              <a:lnSpc>
                <a:spcPct val="140000"/>
              </a:lnSpc>
              <a:buFont typeface="Arial" panose="020B0604020202020204" pitchFamily="34" charset="0"/>
              <a:buChar char="•"/>
            </a:pPr>
            <a:r>
              <a:rPr lang="zh-CN" altLang="en-US" sz="1600"/>
              <a:t>新增数据产品样本资料进行分解展示，提升了查阅功能；</a:t>
            </a:r>
            <a:endParaRPr lang="zh-CN" altLang="en-US" sz="1600"/>
          </a:p>
          <a:p>
            <a:pPr marL="285750" indent="-285750">
              <a:lnSpc>
                <a:spcPct val="140000"/>
              </a:lnSpc>
              <a:buFont typeface="Arial" panose="020B0604020202020204" pitchFamily="34" charset="0"/>
              <a:buChar char="•"/>
            </a:pPr>
            <a:r>
              <a:rPr lang="zh-CN" altLang="en-US" sz="1600"/>
              <a:t>样本文件可在线预览和在线下载（</a:t>
            </a:r>
            <a:r>
              <a:rPr lang="zh-CN" altLang="en-US" sz="1600">
                <a:sym typeface="+mn-ea"/>
              </a:rPr>
              <a:t>在线预览</a:t>
            </a:r>
            <a:r>
              <a:rPr lang="zh-CN" altLang="en-US" sz="1600"/>
              <a:t>仅</a:t>
            </a:r>
            <a:r>
              <a:rPr lang="zh-CN" altLang="en-US" sz="1600">
                <a:sym typeface="+mn-ea"/>
              </a:rPr>
              <a:t>支持</a:t>
            </a:r>
            <a:r>
              <a:rPr lang="en-US" altLang="zh-CN" sz="1600"/>
              <a:t>PDF</a:t>
            </a:r>
            <a:r>
              <a:rPr lang="zh-CN" altLang="en-US" sz="1600"/>
              <a:t>格式文件）。</a:t>
            </a:r>
            <a:endParaRPr lang="zh-CN" altLang="en-US" sz="1600"/>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9" name="Rectangle 34"/>
          <p:cNvSpPr/>
          <p:nvPr/>
        </p:nvSpPr>
        <p:spPr>
          <a:xfrm>
            <a:off x="4745990" y="30035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成果转化</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产品详情页（新）</a:t>
            </a:r>
            <a:endParaRPr lang="zh-CN" altLang="en-US" dirty="0">
              <a:solidFill>
                <a:schemeClr val="bg1"/>
              </a:solidFill>
              <a:latin typeface="Arial" panose="020B0604020202020204" pitchFamily="34" charset="0"/>
              <a:ea typeface="微软雅黑" panose="020B0503020204020204" charset="-122"/>
            </a:endParaRPr>
          </a:p>
        </p:txBody>
      </p:sp>
      <p:pic>
        <p:nvPicPr>
          <p:cNvPr id="20" name="图片 19"/>
          <p:cNvPicPr>
            <a:picLocks noChangeAspect="1"/>
          </p:cNvPicPr>
          <p:nvPr/>
        </p:nvPicPr>
        <p:blipFill>
          <a:blip r:embed="rId1"/>
          <a:stretch>
            <a:fillRect/>
          </a:stretch>
        </p:blipFill>
        <p:spPr>
          <a:xfrm>
            <a:off x="6958330" y="2526665"/>
            <a:ext cx="1583055" cy="2360930"/>
          </a:xfrm>
          <a:prstGeom prst="rect">
            <a:avLst/>
          </a:prstGeom>
          <a:ln>
            <a:solidFill>
              <a:schemeClr val="tx1"/>
            </a:solidFill>
          </a:ln>
        </p:spPr>
      </p:pic>
      <p:pic>
        <p:nvPicPr>
          <p:cNvPr id="21" name="图片 20"/>
          <p:cNvPicPr>
            <a:picLocks noChangeAspect="1"/>
          </p:cNvPicPr>
          <p:nvPr/>
        </p:nvPicPr>
        <p:blipFill>
          <a:blip r:embed="rId2"/>
          <a:stretch>
            <a:fillRect/>
          </a:stretch>
        </p:blipFill>
        <p:spPr>
          <a:xfrm>
            <a:off x="8636000" y="2526665"/>
            <a:ext cx="3305175" cy="2360930"/>
          </a:xfrm>
          <a:prstGeom prst="rect">
            <a:avLst/>
          </a:prstGeom>
          <a:ln>
            <a:solidFill>
              <a:schemeClr val="tx1"/>
            </a:solidFill>
          </a:ln>
        </p:spPr>
      </p:pic>
      <p:sp>
        <p:nvSpPr>
          <p:cNvPr id="24" name="文本框 23"/>
          <p:cNvSpPr txBox="1"/>
          <p:nvPr/>
        </p:nvSpPr>
        <p:spPr>
          <a:xfrm>
            <a:off x="7821295" y="501015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样本文件展示</a:t>
            </a:r>
            <a:endParaRPr lang="zh-CN" b="1">
              <a:latin typeface="微软雅黑" panose="020B0503020204020204" charset="-122"/>
              <a:ea typeface="微软雅黑" panose="020B0503020204020204" charset="-122"/>
              <a:cs typeface="微软雅黑" panose="020B0503020204020204" charset="-122"/>
            </a:endParaRPr>
          </a:p>
        </p:txBody>
      </p:sp>
      <p:grpSp>
        <p:nvGrpSpPr>
          <p:cNvPr id="32" name="组合 31"/>
          <p:cNvGrpSpPr/>
          <p:nvPr/>
        </p:nvGrpSpPr>
        <p:grpSpPr>
          <a:xfrm>
            <a:off x="-4445" y="858520"/>
            <a:ext cx="6090285" cy="5797550"/>
            <a:chOff x="-7" y="1352"/>
            <a:chExt cx="9591" cy="9130"/>
          </a:xfrm>
        </p:grpSpPr>
        <p:pic>
          <p:nvPicPr>
            <p:cNvPr id="3" name="图片 2"/>
            <p:cNvPicPr>
              <a:picLocks noChangeAspect="1"/>
            </p:cNvPicPr>
            <p:nvPr/>
          </p:nvPicPr>
          <p:blipFill>
            <a:blip r:embed="rId3"/>
            <a:stretch>
              <a:fillRect/>
            </a:stretch>
          </p:blipFill>
          <p:spPr>
            <a:xfrm>
              <a:off x="2202" y="1352"/>
              <a:ext cx="7383" cy="9130"/>
            </a:xfrm>
            <a:prstGeom prst="rect">
              <a:avLst/>
            </a:prstGeom>
          </p:spPr>
        </p:pic>
        <p:sp>
          <p:nvSpPr>
            <p:cNvPr id="11" name="矩形 10"/>
            <p:cNvSpPr/>
            <p:nvPr/>
          </p:nvSpPr>
          <p:spPr>
            <a:xfrm>
              <a:off x="2203" y="1651"/>
              <a:ext cx="5396" cy="1873"/>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201" y="3637"/>
              <a:ext cx="5397" cy="4944"/>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203" y="8695"/>
              <a:ext cx="5395" cy="16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AutoShape 11"/>
            <p:cNvSpPr/>
            <p:nvPr/>
          </p:nvSpPr>
          <p:spPr>
            <a:xfrm>
              <a:off x="79" y="1933"/>
              <a:ext cx="1573" cy="56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产品简介</a:t>
              </a:r>
              <a:endParaRPr lang="zh-CN" altLang="en-US" sz="1600" dirty="0">
                <a:solidFill>
                  <a:srgbClr val="CC0000"/>
                </a:solidFill>
                <a:latin typeface="Arial" panose="020B0604020202020204" pitchFamily="34" charset="0"/>
                <a:ea typeface="微软雅黑" panose="020B0503020204020204" charset="-122"/>
              </a:endParaRPr>
            </a:p>
          </p:txBody>
        </p:sp>
        <p:sp>
          <p:nvSpPr>
            <p:cNvPr id="14" name="矩形 13"/>
            <p:cNvSpPr/>
            <p:nvPr/>
          </p:nvSpPr>
          <p:spPr>
            <a:xfrm>
              <a:off x="7719" y="1651"/>
              <a:ext cx="1769" cy="4619"/>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AutoShape 11"/>
            <p:cNvSpPr/>
            <p:nvPr/>
          </p:nvSpPr>
          <p:spPr>
            <a:xfrm>
              <a:off x="-7" y="5120"/>
              <a:ext cx="1573" cy="56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产品详情</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1"/>
            <p:cNvSpPr/>
            <p:nvPr/>
          </p:nvSpPr>
          <p:spPr>
            <a:xfrm>
              <a:off x="79" y="9394"/>
              <a:ext cx="1573" cy="56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样本资料</a:t>
              </a:r>
              <a:endParaRPr lang="zh-CN" altLang="en-US" sz="1600" dirty="0">
                <a:solidFill>
                  <a:srgbClr val="CC0000"/>
                </a:solidFill>
                <a:latin typeface="Arial" panose="020B0604020202020204" pitchFamily="34" charset="0"/>
                <a:ea typeface="微软雅黑" panose="020B0503020204020204" charset="-122"/>
              </a:endParaRPr>
            </a:p>
          </p:txBody>
        </p:sp>
        <p:pic>
          <p:nvPicPr>
            <p:cNvPr id="25" name="图片 24"/>
            <p:cNvPicPr>
              <a:picLocks noChangeAspect="1"/>
            </p:cNvPicPr>
            <p:nvPr/>
          </p:nvPicPr>
          <p:blipFill>
            <a:blip r:embed="rId4"/>
            <a:stretch>
              <a:fillRect/>
            </a:stretch>
          </p:blipFill>
          <p:spPr>
            <a:xfrm>
              <a:off x="2216" y="8771"/>
              <a:ext cx="5277" cy="1502"/>
            </a:xfrm>
            <a:prstGeom prst="rect">
              <a:avLst/>
            </a:prstGeom>
          </p:spPr>
        </p:pic>
      </p:grpSp>
      <p:pic>
        <p:nvPicPr>
          <p:cNvPr id="2" name="图片 1" descr="9621eab6c2b6b07180a9b4c0c48cfd8"/>
          <p:cNvPicPr>
            <a:picLocks noChangeAspect="1"/>
          </p:cNvPicPr>
          <p:nvPr/>
        </p:nvPicPr>
        <p:blipFill>
          <a:blip r:embed="rId5"/>
          <a:srcRect b="32694"/>
          <a:stretch>
            <a:fillRect/>
          </a:stretch>
        </p:blipFill>
        <p:spPr>
          <a:xfrm>
            <a:off x="9004300" y="103505"/>
            <a:ext cx="652145" cy="521970"/>
          </a:xfrm>
          <a:prstGeom prst="rect">
            <a:avLst/>
          </a:prstGeom>
        </p:spPr>
      </p:pic>
      <p:sp>
        <p:nvSpPr>
          <p:cNvPr id="6" name="文本框 5"/>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
        <p:nvSpPr>
          <p:cNvPr id="22" name="AutoShape 13"/>
          <p:cNvSpPr/>
          <p:nvPr/>
        </p:nvSpPr>
        <p:spPr>
          <a:xfrm>
            <a:off x="6367145" y="1051560"/>
            <a:ext cx="1012190" cy="1352550"/>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相关图纸</a:t>
            </a:r>
            <a:endParaRPr lang="zh-CN" altLang="en-US" sz="1400" dirty="0">
              <a:solidFill>
                <a:srgbClr val="CC0000"/>
              </a:solidFill>
              <a:latin typeface="Arial" panose="020B0604020202020204" pitchFamily="34" charset="0"/>
              <a:ea typeface="微软雅黑" panose="020B0503020204020204" charset="-122"/>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350645" y="825500"/>
            <a:ext cx="5126990" cy="568833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331075" y="5534660"/>
            <a:ext cx="4533265" cy="1123950"/>
          </a:xfrm>
          <a:prstGeom prst="rect">
            <a:avLst/>
          </a:prstGeom>
          <a:noFill/>
        </p:spPr>
        <p:txBody>
          <a:bodyPr wrap="square" rtlCol="0">
            <a:spAutoFit/>
          </a:bodyPr>
          <a:lstStyle/>
          <a:p>
            <a:pPr>
              <a:lnSpc>
                <a:spcPct val="140000"/>
              </a:lnSpc>
            </a:pPr>
            <a:r>
              <a:rPr lang="zh-CN" altLang="en-US" sz="1600" b="1" dirty="0">
                <a:sym typeface="+mn-ea"/>
              </a:rPr>
              <a:t>功能说明：</a:t>
            </a:r>
            <a:endParaRPr lang="zh-CN" altLang="en-US" sz="1600" b="1" dirty="0">
              <a:sym typeface="+mn-ea"/>
            </a:endParaRPr>
          </a:p>
          <a:p>
            <a:pPr>
              <a:lnSpc>
                <a:spcPct val="140000"/>
              </a:lnSpc>
            </a:pPr>
            <a:r>
              <a:rPr lang="zh-CN" sz="1600" dirty="0"/>
              <a:t>由于部分旧数据没有产品详情展示，暂时由样本资料和相关产品代替填充。</a:t>
            </a:r>
            <a:endParaRPr lang="zh-CN" sz="1600" dirty="0"/>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2" name="AutoShape 13"/>
          <p:cNvSpPr/>
          <p:nvPr/>
        </p:nvSpPr>
        <p:spPr>
          <a:xfrm>
            <a:off x="6779260" y="1227455"/>
            <a:ext cx="1012190" cy="118173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相关图纸</a:t>
            </a:r>
            <a:endParaRPr lang="zh-CN" altLang="en-US" sz="1400" dirty="0">
              <a:solidFill>
                <a:srgbClr val="CC0000"/>
              </a:solidFill>
              <a:latin typeface="Arial" panose="020B0604020202020204" pitchFamily="34" charset="0"/>
              <a:ea typeface="微软雅黑" panose="020B0503020204020204" charset="-122"/>
            </a:endParaRPr>
          </a:p>
        </p:txBody>
      </p:sp>
      <p:sp>
        <p:nvSpPr>
          <p:cNvPr id="19" name="Rectangle 34"/>
          <p:cNvSpPr/>
          <p:nvPr/>
        </p:nvSpPr>
        <p:spPr>
          <a:xfrm>
            <a:off x="4745990" y="30035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成果转化</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产品详情页（旧）</a:t>
            </a:r>
            <a:endParaRPr lang="zh-CN" altLang="en-US" dirty="0">
              <a:solidFill>
                <a:schemeClr val="bg1"/>
              </a:solidFill>
              <a:latin typeface="Arial" panose="020B0604020202020204" pitchFamily="34" charset="0"/>
              <a:ea typeface="微软雅黑" panose="020B0503020204020204" charset="-122"/>
            </a:endParaRPr>
          </a:p>
        </p:txBody>
      </p:sp>
      <p:sp>
        <p:nvSpPr>
          <p:cNvPr id="11" name="矩形 10"/>
          <p:cNvSpPr/>
          <p:nvPr/>
        </p:nvSpPr>
        <p:spPr>
          <a:xfrm>
            <a:off x="1398905" y="1048385"/>
            <a:ext cx="3706495" cy="13614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397635" y="2529205"/>
            <a:ext cx="3686810" cy="13519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98905" y="3952240"/>
            <a:ext cx="3648710" cy="25615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AutoShape 11"/>
          <p:cNvSpPr/>
          <p:nvPr/>
        </p:nvSpPr>
        <p:spPr>
          <a:xfrm>
            <a:off x="50165" y="12274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产品简介</a:t>
            </a:r>
            <a:endParaRPr lang="zh-CN" altLang="en-US" sz="1600" dirty="0">
              <a:solidFill>
                <a:srgbClr val="CC0000"/>
              </a:solidFill>
              <a:latin typeface="Arial" panose="020B0604020202020204" pitchFamily="34" charset="0"/>
              <a:ea typeface="微软雅黑" panose="020B0503020204020204" charset="-122"/>
            </a:endParaRPr>
          </a:p>
        </p:txBody>
      </p:sp>
      <p:sp>
        <p:nvSpPr>
          <p:cNvPr id="14" name="矩形 13"/>
          <p:cNvSpPr/>
          <p:nvPr/>
        </p:nvSpPr>
        <p:spPr>
          <a:xfrm>
            <a:off x="5173345" y="988695"/>
            <a:ext cx="1304290" cy="55245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AutoShape 11"/>
          <p:cNvSpPr/>
          <p:nvPr/>
        </p:nvSpPr>
        <p:spPr>
          <a:xfrm>
            <a:off x="-4445" y="325120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样本资料</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1"/>
          <p:cNvSpPr/>
          <p:nvPr/>
        </p:nvSpPr>
        <p:spPr>
          <a:xfrm>
            <a:off x="50165" y="490728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rPr>
              <a:t>相关产品</a:t>
            </a:r>
            <a:endParaRPr lang="zh-CN" altLang="en-US" sz="1600" dirty="0">
              <a:solidFill>
                <a:srgbClr val="CC0000"/>
              </a:solidFill>
              <a:latin typeface="Arial" panose="020B0604020202020204" pitchFamily="34" charset="0"/>
              <a:ea typeface="微软雅黑" panose="020B0503020204020204" charset="-122"/>
            </a:endParaRPr>
          </a:p>
        </p:txBody>
      </p:sp>
      <p:sp>
        <p:nvSpPr>
          <p:cNvPr id="6" name="文本框 5"/>
          <p:cNvSpPr txBox="1"/>
          <p:nvPr/>
        </p:nvSpPr>
        <p:spPr>
          <a:xfrm>
            <a:off x="8806815" y="510667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样本文件预览、下载图</a:t>
            </a:r>
            <a:endParaRPr lang="zh-CN" b="1">
              <a:latin typeface="微软雅黑" panose="020B0503020204020204" charset="-122"/>
              <a:ea typeface="微软雅黑" panose="020B0503020204020204" charset="-122"/>
              <a:cs typeface="微软雅黑" panose="020B0503020204020204" charset="-122"/>
            </a:endParaRPr>
          </a:p>
        </p:txBody>
      </p:sp>
      <p:grpSp>
        <p:nvGrpSpPr>
          <p:cNvPr id="26" name="组合 25"/>
          <p:cNvGrpSpPr/>
          <p:nvPr/>
        </p:nvGrpSpPr>
        <p:grpSpPr>
          <a:xfrm>
            <a:off x="7905115" y="1186180"/>
            <a:ext cx="3959225" cy="3919855"/>
            <a:chOff x="12449" y="1868"/>
            <a:chExt cx="6235" cy="6173"/>
          </a:xfrm>
        </p:grpSpPr>
        <p:pic>
          <p:nvPicPr>
            <p:cNvPr id="8" name="图片 7"/>
            <p:cNvPicPr>
              <a:picLocks noChangeAspect="1"/>
            </p:cNvPicPr>
            <p:nvPr/>
          </p:nvPicPr>
          <p:blipFill>
            <a:blip r:embed="rId2"/>
            <a:stretch>
              <a:fillRect/>
            </a:stretch>
          </p:blipFill>
          <p:spPr>
            <a:xfrm>
              <a:off x="12449" y="1868"/>
              <a:ext cx="1640" cy="6173"/>
            </a:xfrm>
            <a:prstGeom prst="rect">
              <a:avLst/>
            </a:prstGeom>
            <a:ln>
              <a:solidFill>
                <a:schemeClr val="tx1"/>
              </a:solidFill>
            </a:ln>
          </p:spPr>
        </p:pic>
        <p:pic>
          <p:nvPicPr>
            <p:cNvPr id="17" name="图片 16"/>
            <p:cNvPicPr>
              <a:picLocks noChangeAspect="1"/>
            </p:cNvPicPr>
            <p:nvPr/>
          </p:nvPicPr>
          <p:blipFill>
            <a:blip r:embed="rId3"/>
            <a:stretch>
              <a:fillRect/>
            </a:stretch>
          </p:blipFill>
          <p:spPr>
            <a:xfrm>
              <a:off x="14076" y="1869"/>
              <a:ext cx="4608" cy="6173"/>
            </a:xfrm>
            <a:prstGeom prst="rect">
              <a:avLst/>
            </a:prstGeom>
            <a:ln>
              <a:solidFill>
                <a:schemeClr val="tx1"/>
              </a:solidFill>
            </a:ln>
          </p:spPr>
        </p:pic>
      </p:grpSp>
      <p:pic>
        <p:nvPicPr>
          <p:cNvPr id="3" name="图片 2"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7" name="文本框 6"/>
          <p:cNvSpPr txBox="1"/>
          <p:nvPr/>
        </p:nvSpPr>
        <p:spPr>
          <a:xfrm>
            <a:off x="9531350" y="103505"/>
            <a:ext cx="272986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80" y="300990"/>
            <a:ext cx="3637915" cy="456565"/>
            <a:chOff x="-8" y="474"/>
            <a:chExt cx="5729"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5207" cy="628"/>
            </a:xfrm>
            <a:prstGeom prst="rect">
              <a:avLst/>
            </a:prstGeom>
            <a:noFill/>
          </p:spPr>
          <p:txBody>
            <a:bodyPr wrap="square" rtlCol="0">
              <a:spAutoFit/>
            </a:bodyPr>
            <a:lstStyle/>
            <a:p>
              <a:r>
                <a:rPr lang="zh-CN" sz="2000" b="1">
                  <a:solidFill>
                    <a:schemeClr val="accent1">
                      <a:lumMod val="75000"/>
                    </a:schemeClr>
                  </a:solidFill>
                </a:rPr>
                <a:t>高级检索功能说明</a:t>
              </a:r>
              <a:endParaRPr lang="zh-CN"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635635" y="1005205"/>
            <a:ext cx="2006667" cy="368300"/>
          </a:xfrm>
          <a:prstGeom prst="rect">
            <a:avLst/>
          </a:prstGeom>
          <a:noFill/>
        </p:spPr>
        <p:txBody>
          <a:bodyPr wrap="square" rtlCol="0">
            <a:spAutoFit/>
          </a:bodyPr>
          <a:lstStyle/>
          <a:p>
            <a:r>
              <a:rPr lang="zh-CN" altLang="en-US"/>
              <a:t>高级检索：</a:t>
            </a:r>
            <a:endParaRPr lang="zh-CN" altLang="en-US"/>
          </a:p>
        </p:txBody>
      </p:sp>
      <p:pic>
        <p:nvPicPr>
          <p:cNvPr id="6" name="图片 5"/>
          <p:cNvPicPr>
            <a:picLocks noChangeAspect="1"/>
          </p:cNvPicPr>
          <p:nvPr/>
        </p:nvPicPr>
        <p:blipFill>
          <a:blip r:embed="rId1"/>
          <a:stretch>
            <a:fillRect/>
          </a:stretch>
        </p:blipFill>
        <p:spPr>
          <a:xfrm>
            <a:off x="816390" y="2420380"/>
            <a:ext cx="10028571" cy="2419048"/>
          </a:xfrm>
          <a:prstGeom prst="rect">
            <a:avLst/>
          </a:prstGeom>
        </p:spPr>
      </p:pic>
      <p:sp>
        <p:nvSpPr>
          <p:cNvPr id="10" name="AutoShape 13"/>
          <p:cNvSpPr/>
          <p:nvPr/>
        </p:nvSpPr>
        <p:spPr>
          <a:xfrm>
            <a:off x="2724180" y="4490083"/>
            <a:ext cx="1081649" cy="304001"/>
          </a:xfrm>
          <a:prstGeom prst="borderCallout1">
            <a:avLst>
              <a:gd name="adj1" fmla="val 30000"/>
              <a:gd name="adj2" fmla="val -5556"/>
              <a:gd name="adj3" fmla="val 92610"/>
              <a:gd name="adj4" fmla="val -43815"/>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检索条件</a:t>
            </a:r>
            <a:endParaRPr lang="zh-CN" altLang="en-US" sz="1200" dirty="0">
              <a:solidFill>
                <a:srgbClr val="CC0000"/>
              </a:solidFill>
              <a:latin typeface="Arial" panose="020B0604020202020204" pitchFamily="34" charset="0"/>
              <a:ea typeface="微软雅黑" panose="020B0503020204020204" charset="-122"/>
            </a:endParaRPr>
          </a:p>
          <a:p>
            <a:pPr algn="ctr"/>
            <a:endParaRPr lang="zh-CN" altLang="en-US" sz="1200" dirty="0">
              <a:solidFill>
                <a:srgbClr val="CC0000"/>
              </a:solidFill>
              <a:latin typeface="Arial" panose="020B0604020202020204" pitchFamily="34" charset="0"/>
              <a:ea typeface="微软雅黑" panose="020B0503020204020204" charset="-122"/>
            </a:endParaRPr>
          </a:p>
        </p:txBody>
      </p:sp>
      <p:sp>
        <p:nvSpPr>
          <p:cNvPr id="11" name="矩形 10"/>
          <p:cNvSpPr/>
          <p:nvPr/>
        </p:nvSpPr>
        <p:spPr>
          <a:xfrm>
            <a:off x="905628" y="2613266"/>
            <a:ext cx="1816307" cy="1263324"/>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Line 8"/>
          <p:cNvSpPr>
            <a:spLocks noChangeShapeType="1"/>
          </p:cNvSpPr>
          <p:nvPr/>
        </p:nvSpPr>
        <p:spPr bwMode="auto">
          <a:xfrm>
            <a:off x="948159" y="4715139"/>
            <a:ext cx="1210251"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4" name="AutoShape 13"/>
          <p:cNvSpPr/>
          <p:nvPr/>
        </p:nvSpPr>
        <p:spPr>
          <a:xfrm>
            <a:off x="1245895" y="2089872"/>
            <a:ext cx="1577162" cy="368300"/>
          </a:xfrm>
          <a:prstGeom prst="borderCallout1">
            <a:avLst>
              <a:gd name="adj1" fmla="val 30000"/>
              <a:gd name="adj2" fmla="val -5556"/>
              <a:gd name="adj3" fmla="val 121480"/>
              <a:gd name="adj4" fmla="val -16849"/>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检索字段选择</a:t>
            </a:r>
            <a:endParaRPr lang="zh-CN" altLang="en-US" sz="1200" dirty="0">
              <a:solidFill>
                <a:srgbClr val="CC0000"/>
              </a:solidFill>
              <a:latin typeface="Arial" panose="020B0604020202020204" pitchFamily="34" charset="0"/>
              <a:ea typeface="微软雅黑" panose="020B0503020204020204" charset="-122"/>
            </a:endParaRPr>
          </a:p>
          <a:p>
            <a:pPr algn="ctr"/>
            <a:endParaRPr lang="zh-CN" altLang="en-US" sz="1200" dirty="0">
              <a:solidFill>
                <a:srgbClr val="CC0000"/>
              </a:solidFill>
              <a:latin typeface="Arial" panose="020B0604020202020204" pitchFamily="34" charset="0"/>
              <a:ea typeface="微软雅黑" panose="020B0503020204020204" charset="-122"/>
            </a:endParaRPr>
          </a:p>
        </p:txBody>
      </p:sp>
      <p:sp>
        <p:nvSpPr>
          <p:cNvPr id="15" name="矩形 14"/>
          <p:cNvSpPr/>
          <p:nvPr/>
        </p:nvSpPr>
        <p:spPr>
          <a:xfrm>
            <a:off x="2802783" y="2602185"/>
            <a:ext cx="4714437" cy="127420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3"/>
          <p:cNvSpPr/>
          <p:nvPr/>
        </p:nvSpPr>
        <p:spPr>
          <a:xfrm>
            <a:off x="3509093" y="2089872"/>
            <a:ext cx="1577162" cy="368300"/>
          </a:xfrm>
          <a:prstGeom prst="borderCallout1">
            <a:avLst>
              <a:gd name="adj1" fmla="val 30000"/>
              <a:gd name="adj2" fmla="val -5556"/>
              <a:gd name="adj3" fmla="val 124366"/>
              <a:gd name="adj4" fmla="val -18871"/>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检索词输入框</a:t>
            </a:r>
            <a:endParaRPr lang="zh-CN" altLang="en-US" sz="1200" dirty="0">
              <a:solidFill>
                <a:srgbClr val="CC0000"/>
              </a:solidFill>
              <a:latin typeface="Arial" panose="020B0604020202020204" pitchFamily="34" charset="0"/>
              <a:ea typeface="微软雅黑" panose="020B0503020204020204" charset="-122"/>
            </a:endParaRPr>
          </a:p>
          <a:p>
            <a:pPr algn="ctr"/>
            <a:endParaRPr lang="zh-CN" altLang="en-US" sz="1200" dirty="0">
              <a:solidFill>
                <a:srgbClr val="CC0000"/>
              </a:solidFill>
              <a:latin typeface="Arial" panose="020B0604020202020204" pitchFamily="34" charset="0"/>
              <a:ea typeface="微软雅黑" panose="020B0503020204020204" charset="-122"/>
            </a:endParaRPr>
          </a:p>
        </p:txBody>
      </p:sp>
      <p:pic>
        <p:nvPicPr>
          <p:cNvPr id="7" name="图片 6"/>
          <p:cNvPicPr>
            <a:picLocks noChangeAspect="1"/>
          </p:cNvPicPr>
          <p:nvPr/>
        </p:nvPicPr>
        <p:blipFill>
          <a:blip r:embed="rId2"/>
          <a:stretch>
            <a:fillRect/>
          </a:stretch>
        </p:blipFill>
        <p:spPr>
          <a:xfrm>
            <a:off x="7583797" y="1194811"/>
            <a:ext cx="1695238" cy="1076190"/>
          </a:xfrm>
          <a:prstGeom prst="rect">
            <a:avLst/>
          </a:prstGeom>
          <a:ln>
            <a:solidFill>
              <a:schemeClr val="tx1"/>
            </a:solidFill>
          </a:ln>
        </p:spPr>
      </p:pic>
      <p:sp>
        <p:nvSpPr>
          <p:cNvPr id="18" name="矩形 17"/>
          <p:cNvSpPr/>
          <p:nvPr/>
        </p:nvSpPr>
        <p:spPr>
          <a:xfrm>
            <a:off x="7598068" y="2585634"/>
            <a:ext cx="1681602" cy="127420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箭头: 虚尾 7"/>
          <p:cNvSpPr/>
          <p:nvPr/>
        </p:nvSpPr>
        <p:spPr>
          <a:xfrm rot="16200000">
            <a:off x="8272562" y="2283701"/>
            <a:ext cx="318977" cy="261827"/>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AutoShape 13"/>
          <p:cNvSpPr/>
          <p:nvPr/>
        </p:nvSpPr>
        <p:spPr>
          <a:xfrm>
            <a:off x="7865823" y="652688"/>
            <a:ext cx="1577162" cy="368300"/>
          </a:xfrm>
          <a:prstGeom prst="borderCallout1">
            <a:avLst>
              <a:gd name="adj1" fmla="val 30000"/>
              <a:gd name="adj2" fmla="val -5556"/>
              <a:gd name="adj3" fmla="val 121479"/>
              <a:gd name="adj4" fmla="val -12804"/>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三种查询模式</a:t>
            </a:r>
            <a:endParaRPr lang="zh-CN" altLang="en-US" sz="1200" dirty="0">
              <a:solidFill>
                <a:srgbClr val="CC0000"/>
              </a:solidFill>
              <a:latin typeface="Arial" panose="020B0604020202020204" pitchFamily="34" charset="0"/>
              <a:ea typeface="微软雅黑" panose="020B0503020204020204" charset="-122"/>
            </a:endParaRPr>
          </a:p>
          <a:p>
            <a:pPr algn="ctr"/>
            <a:endParaRPr lang="zh-CN" altLang="en-US" sz="1200" dirty="0">
              <a:solidFill>
                <a:srgbClr val="CC0000"/>
              </a:solidFill>
              <a:latin typeface="Arial" panose="020B0604020202020204" pitchFamily="34" charset="0"/>
              <a:ea typeface="微软雅黑" panose="020B0503020204020204" charset="-122"/>
            </a:endParaRPr>
          </a:p>
        </p:txBody>
      </p:sp>
      <p:sp>
        <p:nvSpPr>
          <p:cNvPr id="21" name="AutoShape 13"/>
          <p:cNvSpPr/>
          <p:nvPr/>
        </p:nvSpPr>
        <p:spPr>
          <a:xfrm>
            <a:off x="5086255" y="4136919"/>
            <a:ext cx="1081649" cy="304001"/>
          </a:xfrm>
          <a:prstGeom prst="borderCallout1">
            <a:avLst>
              <a:gd name="adj1" fmla="val 30000"/>
              <a:gd name="adj2" fmla="val -5556"/>
              <a:gd name="adj3" fmla="val 92610"/>
              <a:gd name="adj4" fmla="val -43815"/>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年份范围</a:t>
            </a:r>
            <a:endParaRPr lang="zh-CN" altLang="en-US" sz="1600" dirty="0">
              <a:solidFill>
                <a:srgbClr val="CC0000"/>
              </a:solidFill>
              <a:latin typeface="Arial" panose="020B0604020202020204" pitchFamily="34" charset="0"/>
              <a:ea typeface="微软雅黑" panose="020B0503020204020204" charset="-122"/>
            </a:endParaRPr>
          </a:p>
        </p:txBody>
      </p:sp>
      <p:sp>
        <p:nvSpPr>
          <p:cNvPr id="23" name="Line 8"/>
          <p:cNvSpPr>
            <a:spLocks noChangeShapeType="1"/>
          </p:cNvSpPr>
          <p:nvPr/>
        </p:nvSpPr>
        <p:spPr bwMode="auto">
          <a:xfrm>
            <a:off x="948160" y="4361975"/>
            <a:ext cx="3572326" cy="0"/>
          </a:xfrm>
          <a:prstGeom prst="line">
            <a:avLst/>
          </a:prstGeom>
          <a:noFill/>
          <a:ln w="28575">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 name="矩形 8"/>
          <p:cNvSpPr/>
          <p:nvPr/>
        </p:nvSpPr>
        <p:spPr>
          <a:xfrm>
            <a:off x="816474" y="5903436"/>
            <a:ext cx="9572846" cy="800735"/>
          </a:xfrm>
          <a:prstGeom prst="rect">
            <a:avLst/>
          </a:prstGeom>
        </p:spPr>
        <p:txBody>
          <a:bodyPr wrap="square">
            <a:spAutoFit/>
          </a:bodyPr>
          <a:lstStyle/>
          <a:p>
            <a:pPr>
              <a:lnSpc>
                <a:spcPct val="110000"/>
              </a:lnSpc>
            </a:pPr>
            <a:r>
              <a:rPr lang="en-US" altLang="zh-CN" sz="1400" dirty="0">
                <a:latin typeface="PingFang SC"/>
              </a:rPr>
              <a:t> “</a:t>
            </a:r>
            <a:r>
              <a:rPr lang="zh-CN" altLang="en-US" sz="1400" dirty="0">
                <a:latin typeface="PingFang SC"/>
              </a:rPr>
              <a:t>逻辑或” 当两个条件中有任一个条件满足，“逻辑或”的运算结果就为“真”</a:t>
            </a:r>
            <a:r>
              <a:rPr lang="zh-CN" altLang="en-US" sz="1400" dirty="0">
                <a:latin typeface="PingFang SC"/>
                <a:sym typeface="+mn-ea"/>
              </a:rPr>
              <a:t>（成立）</a:t>
            </a:r>
            <a:r>
              <a:rPr lang="zh-CN" altLang="en-US" sz="1400" dirty="0">
                <a:latin typeface="PingFang SC"/>
              </a:rPr>
              <a:t>。（选择性匹配）</a:t>
            </a:r>
            <a:endParaRPr lang="zh-CN" altLang="en-US" sz="1400" dirty="0">
              <a:latin typeface="PingFang SC"/>
            </a:endParaRPr>
          </a:p>
          <a:p>
            <a:pPr>
              <a:lnSpc>
                <a:spcPct val="110000"/>
              </a:lnSpc>
            </a:pPr>
            <a:r>
              <a:rPr lang="en-US" altLang="zh-CN" sz="1400" dirty="0">
                <a:latin typeface="PingFang SC"/>
              </a:rPr>
              <a:t> “</a:t>
            </a:r>
            <a:r>
              <a:rPr lang="zh-CN" altLang="en-US" sz="1400" dirty="0">
                <a:latin typeface="PingFang SC"/>
              </a:rPr>
              <a:t>逻辑与” 就是两个条件都同时成立的情况下“逻辑与”的运算结果才为“真”（成立）。（必须）</a:t>
            </a:r>
            <a:endParaRPr lang="zh-CN" altLang="en-US" sz="1400" dirty="0">
              <a:latin typeface="PingFang SC"/>
            </a:endParaRPr>
          </a:p>
          <a:p>
            <a:pPr>
              <a:lnSpc>
                <a:spcPct val="110000"/>
              </a:lnSpc>
            </a:pPr>
            <a:r>
              <a:rPr lang="en-US" altLang="zh-CN" sz="1400" dirty="0">
                <a:latin typeface="PingFang SC"/>
              </a:rPr>
              <a:t> ”</a:t>
            </a:r>
            <a:r>
              <a:rPr lang="zh-CN" altLang="en-US" sz="1400" dirty="0">
                <a:latin typeface="PingFang SC"/>
              </a:rPr>
              <a:t>逻辑非”就是指不包括该条件的运算结果。（不包含）</a:t>
            </a:r>
            <a:endParaRPr lang="zh-CN" altLang="en-US" sz="1400" b="0" i="0" dirty="0">
              <a:effectLst/>
              <a:latin typeface="PingFang SC"/>
            </a:endParaRPr>
          </a:p>
        </p:txBody>
      </p:sp>
      <p:pic>
        <p:nvPicPr>
          <p:cNvPr id="19" name="图片 18"/>
          <p:cNvPicPr>
            <a:picLocks noChangeAspect="1"/>
          </p:cNvPicPr>
          <p:nvPr/>
        </p:nvPicPr>
        <p:blipFill>
          <a:blip r:embed="rId3"/>
          <a:stretch>
            <a:fillRect/>
          </a:stretch>
        </p:blipFill>
        <p:spPr>
          <a:xfrm>
            <a:off x="9442808" y="1194932"/>
            <a:ext cx="866667" cy="1076190"/>
          </a:xfrm>
          <a:prstGeom prst="rect">
            <a:avLst/>
          </a:prstGeom>
          <a:ln>
            <a:solidFill>
              <a:schemeClr val="tx1"/>
            </a:solidFill>
          </a:ln>
        </p:spPr>
      </p:pic>
      <p:sp>
        <p:nvSpPr>
          <p:cNvPr id="29" name="矩形 28"/>
          <p:cNvSpPr/>
          <p:nvPr/>
        </p:nvSpPr>
        <p:spPr>
          <a:xfrm>
            <a:off x="9372358" y="2602185"/>
            <a:ext cx="964896" cy="1274207"/>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箭头: 虚尾 29"/>
          <p:cNvSpPr/>
          <p:nvPr/>
        </p:nvSpPr>
        <p:spPr>
          <a:xfrm rot="16200000">
            <a:off x="9717237" y="2300252"/>
            <a:ext cx="318977" cy="261827"/>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3"/>
          <p:cNvSpPr/>
          <p:nvPr/>
        </p:nvSpPr>
        <p:spPr>
          <a:xfrm>
            <a:off x="9923818" y="652956"/>
            <a:ext cx="1393863" cy="368300"/>
          </a:xfrm>
          <a:prstGeom prst="borderCallout1">
            <a:avLst>
              <a:gd name="adj1" fmla="val 30000"/>
              <a:gd name="adj2" fmla="val -5556"/>
              <a:gd name="adj3" fmla="val 121479"/>
              <a:gd name="adj4" fmla="val -12804"/>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逻辑词选择</a:t>
            </a:r>
            <a:endParaRPr lang="zh-CN" altLang="en-US" sz="1200" dirty="0">
              <a:solidFill>
                <a:srgbClr val="CC0000"/>
              </a:solidFill>
              <a:latin typeface="Arial" panose="020B0604020202020204" pitchFamily="34" charset="0"/>
              <a:ea typeface="微软雅黑" panose="020B0503020204020204" charset="-122"/>
            </a:endParaRPr>
          </a:p>
          <a:p>
            <a:pPr algn="ctr"/>
            <a:endParaRPr lang="zh-CN" altLang="en-US" sz="1200" dirty="0">
              <a:solidFill>
                <a:srgbClr val="CC0000"/>
              </a:solidFill>
              <a:latin typeface="Arial" panose="020B0604020202020204" pitchFamily="34" charset="0"/>
              <a:ea typeface="微软雅黑" panose="020B0503020204020204" charset="-122"/>
            </a:endParaRPr>
          </a:p>
        </p:txBody>
      </p:sp>
      <p:sp>
        <p:nvSpPr>
          <p:cNvPr id="35" name="矩形 34"/>
          <p:cNvSpPr/>
          <p:nvPr/>
        </p:nvSpPr>
        <p:spPr>
          <a:xfrm>
            <a:off x="10395960" y="2602186"/>
            <a:ext cx="449001" cy="976112"/>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AutoShape 13"/>
          <p:cNvSpPr/>
          <p:nvPr/>
        </p:nvSpPr>
        <p:spPr>
          <a:xfrm>
            <a:off x="10610751" y="2119119"/>
            <a:ext cx="1109829" cy="368300"/>
          </a:xfrm>
          <a:prstGeom prst="borderCallout1">
            <a:avLst>
              <a:gd name="adj1" fmla="val 30000"/>
              <a:gd name="adj2" fmla="val -5556"/>
              <a:gd name="adj3" fmla="val 121479"/>
              <a:gd name="adj4" fmla="val -12804"/>
            </a:avLst>
          </a:prstGeom>
          <a:noFill/>
          <a:ln w="19050" cap="flat" cmpd="sng">
            <a:solidFill>
              <a:srgbClr val="CC0000"/>
            </a:solidFill>
            <a:prstDash val="solid"/>
            <a:miter/>
            <a:headEnd type="none" w="med" len="med"/>
            <a:tailEnd type="none" w="med" len="med"/>
          </a:ln>
        </p:spPr>
        <p:txBody>
          <a:bodyPr anchor="t" anchorCtr="0"/>
          <a:lstStyle/>
          <a:p>
            <a:pPr algn="ctr"/>
            <a:r>
              <a:rPr lang="zh-CN" altLang="en-US" sz="1600" dirty="0">
                <a:solidFill>
                  <a:srgbClr val="CC0000"/>
                </a:solidFill>
                <a:latin typeface="Arial" panose="020B0604020202020204" pitchFamily="34" charset="0"/>
                <a:ea typeface="微软雅黑" panose="020B0503020204020204" charset="-122"/>
              </a:rPr>
              <a:t>条件增减</a:t>
            </a:r>
            <a:endParaRPr lang="zh-CN" altLang="en-US" sz="1600" dirty="0">
              <a:solidFill>
                <a:srgbClr val="CC0000"/>
              </a:solidFill>
              <a:latin typeface="Arial" panose="020B0604020202020204" pitchFamily="34" charset="0"/>
              <a:ea typeface="微软雅黑" panose="020B0503020204020204" charset="-122"/>
            </a:endParaRPr>
          </a:p>
        </p:txBody>
      </p:sp>
      <p:sp>
        <p:nvSpPr>
          <p:cNvPr id="3" name="文本框 2"/>
          <p:cNvSpPr txBox="1"/>
          <p:nvPr/>
        </p:nvSpPr>
        <p:spPr>
          <a:xfrm>
            <a:off x="816610" y="4973320"/>
            <a:ext cx="9428480" cy="800735"/>
          </a:xfrm>
          <a:prstGeom prst="rect">
            <a:avLst/>
          </a:prstGeom>
          <a:noFill/>
        </p:spPr>
        <p:txBody>
          <a:bodyPr wrap="none" rtlCol="0">
            <a:spAutoFit/>
          </a:bodyPr>
          <a:lstStyle/>
          <a:p>
            <a:pPr algn="l">
              <a:lnSpc>
                <a:spcPct val="110000"/>
              </a:lnSpc>
            </a:pPr>
            <a:r>
              <a:rPr lang="zh-CN" altLang="en-US" sz="1400" dirty="0">
                <a:sym typeface="+mn-ea"/>
              </a:rPr>
              <a:t>模糊查询（大）：对检索词进行了分词，分为多个词项，分词之后匹配到任意一个词都可以。（分词、匹配、无顺序）</a:t>
            </a:r>
            <a:endParaRPr lang="zh-CN" altLang="en-US" sz="1400" dirty="0"/>
          </a:p>
          <a:p>
            <a:pPr algn="l">
              <a:lnSpc>
                <a:spcPct val="110000"/>
              </a:lnSpc>
            </a:pPr>
            <a:r>
              <a:rPr lang="zh-CN" altLang="en-US" sz="1400" dirty="0">
                <a:sym typeface="+mn-ea"/>
              </a:rPr>
              <a:t>精确查询（中）：</a:t>
            </a:r>
            <a:r>
              <a:rPr lang="zh-CN" altLang="en-US" sz="1400" dirty="0">
                <a:sym typeface="+mn-ea"/>
              </a:rPr>
              <a:t>对检索词进行了分词</a:t>
            </a:r>
            <a:r>
              <a:rPr lang="zh-CN" altLang="en-US" sz="1400" dirty="0">
                <a:sym typeface="+mn-ea"/>
              </a:rPr>
              <a:t>，分词之后匹配所有词，不考虑顺序。（无顺序，不能单一字检索）</a:t>
            </a:r>
            <a:endParaRPr lang="zh-CN" altLang="en-US" sz="1400" dirty="0"/>
          </a:p>
          <a:p>
            <a:pPr algn="l">
              <a:lnSpc>
                <a:spcPct val="110000"/>
              </a:lnSpc>
            </a:pPr>
            <a:r>
              <a:rPr lang="zh-CN" altLang="en-US" sz="1400" dirty="0">
                <a:sym typeface="+mn-ea"/>
              </a:rPr>
              <a:t>短语查询（小）：</a:t>
            </a:r>
            <a:r>
              <a:rPr lang="zh-CN" altLang="en-US" sz="1400" dirty="0">
                <a:sym typeface="+mn-ea"/>
              </a:rPr>
              <a:t>对检索词进行了分词，</a:t>
            </a:r>
            <a:r>
              <a:rPr lang="zh-CN" altLang="en-US" sz="1400" dirty="0">
                <a:sym typeface="+mn-ea"/>
              </a:rPr>
              <a:t>分词之后匹配所有词并且顺序连续。（有顺序）</a:t>
            </a:r>
            <a:endParaRPr lang="zh-CN" altLang="en-US" sz="1400" dirty="0"/>
          </a:p>
        </p:txBody>
      </p:sp>
      <p:pic>
        <p:nvPicPr>
          <p:cNvPr id="13" name="图片 12" descr="9621eab6c2b6b07180a9b4c0c48cfd8"/>
          <p:cNvPicPr>
            <a:picLocks noChangeAspect="1"/>
          </p:cNvPicPr>
          <p:nvPr/>
        </p:nvPicPr>
        <p:blipFill>
          <a:blip r:embed="rId4"/>
          <a:srcRect b="32694"/>
          <a:stretch>
            <a:fillRect/>
          </a:stretch>
        </p:blipFill>
        <p:spPr>
          <a:xfrm>
            <a:off x="9004300" y="103505"/>
            <a:ext cx="652145" cy="521970"/>
          </a:xfrm>
          <a:prstGeom prst="rect">
            <a:avLst/>
          </a:prstGeom>
        </p:spPr>
      </p:pic>
      <p:sp>
        <p:nvSpPr>
          <p:cNvPr id="24" name="文本框 23"/>
          <p:cNvSpPr txBox="1"/>
          <p:nvPr/>
        </p:nvSpPr>
        <p:spPr>
          <a:xfrm>
            <a:off x="9531350" y="103505"/>
            <a:ext cx="273685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355725" y="1024255"/>
            <a:ext cx="4929505" cy="529590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355725" y="1238250"/>
            <a:ext cx="967740" cy="10699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a:off x="1355725" y="2395855"/>
            <a:ext cx="1014095" cy="145224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p:cNvSpPr/>
          <p:nvPr/>
        </p:nvSpPr>
        <p:spPr>
          <a:xfrm>
            <a:off x="2473325" y="1238250"/>
            <a:ext cx="3765550" cy="5003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2473325" y="2148840"/>
            <a:ext cx="3766820" cy="41713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AutoShape 13"/>
          <p:cNvSpPr/>
          <p:nvPr/>
        </p:nvSpPr>
        <p:spPr>
          <a:xfrm>
            <a:off x="6546215" y="1305560"/>
            <a:ext cx="1120140" cy="310515"/>
          </a:xfrm>
          <a:prstGeom prst="borderCallout1">
            <a:avLst>
              <a:gd name="adj1" fmla="val 30000"/>
              <a:gd name="adj2" fmla="val -5556"/>
              <a:gd name="adj3" fmla="val 36380"/>
              <a:gd name="adj4" fmla="val -29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200" dirty="0">
              <a:solidFill>
                <a:srgbClr val="CC0000"/>
              </a:solidFill>
              <a:latin typeface="Arial" panose="020B0604020202020204" pitchFamily="34" charset="0"/>
              <a:ea typeface="微软雅黑" panose="020B0503020204020204" charset="-122"/>
            </a:endParaRPr>
          </a:p>
        </p:txBody>
      </p:sp>
      <p:sp>
        <p:nvSpPr>
          <p:cNvPr id="31" name="AutoShape 11"/>
          <p:cNvSpPr/>
          <p:nvPr/>
        </p:nvSpPr>
        <p:spPr>
          <a:xfrm>
            <a:off x="50165" y="1227455"/>
            <a:ext cx="998855" cy="389255"/>
          </a:xfrm>
          <a:prstGeom prst="borderCallout1">
            <a:avLst>
              <a:gd name="adj1" fmla="val 30000"/>
              <a:gd name="adj2" fmla="val 108333"/>
              <a:gd name="adj3" fmla="val 32826"/>
              <a:gd name="adj4" fmla="val 13083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字母检索</a:t>
            </a:r>
            <a:endParaRPr lang="zh-CN" altLang="en-US" sz="1600" dirty="0">
              <a:solidFill>
                <a:srgbClr val="CC0000"/>
              </a:solidFill>
              <a:latin typeface="Arial" panose="020B0604020202020204" pitchFamily="34" charset="0"/>
              <a:ea typeface="微软雅黑" panose="020B0503020204020204" charset="-122"/>
            </a:endParaRPr>
          </a:p>
        </p:txBody>
      </p:sp>
      <p:sp>
        <p:nvSpPr>
          <p:cNvPr id="33" name="AutoShape 11"/>
          <p:cNvSpPr/>
          <p:nvPr/>
        </p:nvSpPr>
        <p:spPr>
          <a:xfrm>
            <a:off x="50165" y="2497455"/>
            <a:ext cx="998855" cy="569595"/>
          </a:xfrm>
          <a:prstGeom prst="borderCallout1">
            <a:avLst>
              <a:gd name="adj1" fmla="val 30000"/>
              <a:gd name="adj2" fmla="val 108333"/>
              <a:gd name="adj3" fmla="val 32826"/>
              <a:gd name="adj4" fmla="val 13083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国家分类聚组</a:t>
            </a:r>
            <a:endParaRPr lang="zh-CN" altLang="en-US" sz="1600" dirty="0">
              <a:solidFill>
                <a:srgbClr val="CC0000"/>
              </a:solidFill>
              <a:latin typeface="Arial" panose="020B0604020202020204" pitchFamily="34" charset="0"/>
              <a:ea typeface="微软雅黑" panose="020B0503020204020204" charset="-122"/>
            </a:endParaRPr>
          </a:p>
        </p:txBody>
      </p:sp>
      <p:sp>
        <p:nvSpPr>
          <p:cNvPr id="34" name="AutoShape 13"/>
          <p:cNvSpPr/>
          <p:nvPr/>
        </p:nvSpPr>
        <p:spPr>
          <a:xfrm>
            <a:off x="6645910" y="3444240"/>
            <a:ext cx="1020445" cy="593090"/>
          </a:xfrm>
          <a:prstGeom prst="borderCallout1">
            <a:avLst>
              <a:gd name="adj1" fmla="val 30000"/>
              <a:gd name="adj2" fmla="val -5556"/>
              <a:gd name="adj3" fmla="val 29789"/>
              <a:gd name="adj4" fmla="val -4598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产品列表信息</a:t>
            </a:r>
            <a:endParaRPr lang="zh-CN" altLang="en-US" sz="1600" dirty="0">
              <a:solidFill>
                <a:srgbClr val="CC0000"/>
              </a:solidFill>
              <a:latin typeface="Arial" panose="020B0604020202020204" pitchFamily="34" charset="0"/>
              <a:ea typeface="微软雅黑" panose="020B0503020204020204" charset="-122"/>
            </a:endParaRPr>
          </a:p>
        </p:txBody>
      </p:sp>
      <p:sp>
        <p:nvSpPr>
          <p:cNvPr id="100" name="文本框 99"/>
          <p:cNvSpPr txBox="1"/>
          <p:nvPr/>
        </p:nvSpPr>
        <p:spPr>
          <a:xfrm>
            <a:off x="8659495" y="448437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846695" y="5114290"/>
            <a:ext cx="4002405" cy="779780"/>
          </a:xfrm>
          <a:prstGeom prst="rect">
            <a:avLst/>
          </a:prstGeom>
          <a:noFill/>
        </p:spPr>
        <p:txBody>
          <a:bodyPr wrap="square" rtlCol="0">
            <a:spAutoFit/>
          </a:bodyPr>
          <a:lstStyle/>
          <a:p>
            <a:pPr>
              <a:lnSpc>
                <a:spcPct val="140000"/>
              </a:lnSpc>
            </a:pPr>
            <a:r>
              <a:rPr lang="zh-CN" altLang="en-US" sz="1600" b="1">
                <a:sym typeface="+mn-ea"/>
              </a:rPr>
              <a:t>功能说明：</a:t>
            </a:r>
            <a:r>
              <a:rPr lang="zh-CN" altLang="en-US" sz="1600"/>
              <a:t>可选择图文或者摘要样式展示列表页。</a:t>
            </a:r>
            <a:endParaRPr lang="zh-CN" altLang="en-US" sz="1600"/>
          </a:p>
        </p:txBody>
      </p:sp>
      <p:pic>
        <p:nvPicPr>
          <p:cNvPr id="6" name="图片 5"/>
          <p:cNvPicPr>
            <a:picLocks noChangeAspect="1"/>
          </p:cNvPicPr>
          <p:nvPr/>
        </p:nvPicPr>
        <p:blipFill>
          <a:blip r:embed="rId2"/>
          <a:stretch>
            <a:fillRect/>
          </a:stretch>
        </p:blipFill>
        <p:spPr>
          <a:xfrm>
            <a:off x="7915275" y="2075180"/>
            <a:ext cx="4016375" cy="2195830"/>
          </a:xfrm>
          <a:prstGeom prst="rect">
            <a:avLst/>
          </a:prstGeom>
          <a:ln>
            <a:solidFill>
              <a:schemeClr val="tx1"/>
            </a:solidFill>
          </a:ln>
        </p:spPr>
      </p:pic>
      <p:sp>
        <p:nvSpPr>
          <p:cNvPr id="8" name="AutoShape 13"/>
          <p:cNvSpPr/>
          <p:nvPr/>
        </p:nvSpPr>
        <p:spPr>
          <a:xfrm>
            <a:off x="6545580" y="1738630"/>
            <a:ext cx="1266190" cy="936625"/>
          </a:xfrm>
          <a:prstGeom prst="borderCallout1">
            <a:avLst>
              <a:gd name="adj1" fmla="val 30000"/>
              <a:gd name="adj2" fmla="val -5556"/>
              <a:gd name="adj3" fmla="val 28519"/>
              <a:gd name="adj4" fmla="val -34302"/>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排序、展示模式、检索结果统计、显示数量控制</a:t>
            </a:r>
            <a:endParaRPr lang="zh-CN" altLang="en-US" sz="1200" dirty="0">
              <a:solidFill>
                <a:srgbClr val="CC0000"/>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77538" name="Rectangle 34"/>
          <p:cNvSpPr/>
          <p:nvPr/>
        </p:nvSpPr>
        <p:spPr>
          <a:xfrm>
            <a:off x="4493895" y="24511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成果转化</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企业列表页</a:t>
            </a:r>
            <a:endParaRPr lang="zh-CN" altLang="en-US" dirty="0">
              <a:solidFill>
                <a:schemeClr val="bg1"/>
              </a:solidFill>
              <a:latin typeface="Arial" panose="020B0604020202020204" pitchFamily="34" charset="0"/>
              <a:ea typeface="微软雅黑" panose="020B0503020204020204" charset="-122"/>
            </a:endParaRPr>
          </a:p>
        </p:txBody>
      </p:sp>
      <p:sp>
        <p:nvSpPr>
          <p:cNvPr id="2" name="矩形 1"/>
          <p:cNvSpPr/>
          <p:nvPr/>
        </p:nvSpPr>
        <p:spPr>
          <a:xfrm>
            <a:off x="2478405" y="1812290"/>
            <a:ext cx="3760470" cy="26289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2" name="文本框 11"/>
          <p:cNvSpPr txBox="1"/>
          <p:nvPr/>
        </p:nvSpPr>
        <p:spPr>
          <a:xfrm>
            <a:off x="9531350" y="103505"/>
            <a:ext cx="275399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1817370" cy="455930"/>
            <a:chOff x="-8" y="474"/>
            <a:chExt cx="2862" cy="718"/>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公司简介</a:t>
              </a:r>
              <a:endParaRPr lang="zh-CN" altLang="en-US" sz="2000" b="1">
                <a:solidFill>
                  <a:schemeClr val="accent1">
                    <a:lumMod val="75000"/>
                  </a:schemeClr>
                </a:solidFill>
              </a:endParaRPr>
            </a:p>
          </p:txBody>
        </p:sp>
      </p:grpSp>
      <p:sp>
        <p:nvSpPr>
          <p:cNvPr id="8" name="矩形 7"/>
          <p:cNvSpPr/>
          <p:nvPr/>
        </p:nvSpPr>
        <p:spPr>
          <a:xfrm>
            <a:off x="2272664" y="3070225"/>
            <a:ext cx="6340757" cy="317881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3237230" y="980440"/>
            <a:ext cx="4801870" cy="521970"/>
          </a:xfrm>
          <a:prstGeom prst="rect">
            <a:avLst/>
          </a:prstGeom>
          <a:noFill/>
        </p:spPr>
        <p:txBody>
          <a:bodyPr wrap="square" rtlCol="0">
            <a:spAutoFit/>
          </a:bodyPr>
          <a:lstStyle/>
          <a:p>
            <a:pPr algn="ctr"/>
            <a:r>
              <a:rPr lang="zh-CN" altLang="en-US" sz="2800" b="1"/>
              <a:t>重庆尚唯信息技术有限公司</a:t>
            </a:r>
            <a:endParaRPr lang="zh-CN" altLang="en-US" sz="2800" b="1"/>
          </a:p>
        </p:txBody>
      </p:sp>
      <p:sp>
        <p:nvSpPr>
          <p:cNvPr id="11" name="矩形 10"/>
          <p:cNvSpPr/>
          <p:nvPr/>
        </p:nvSpPr>
        <p:spPr>
          <a:xfrm>
            <a:off x="3520440" y="1502410"/>
            <a:ext cx="4235450" cy="76200"/>
          </a:xfrm>
          <a:prstGeom prst="rect">
            <a:avLst/>
          </a:prstGeom>
          <a:solidFill>
            <a:schemeClr val="accent2">
              <a:lumMod val="60000"/>
              <a:lumOff val="40000"/>
            </a:schemeClr>
          </a:solid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2637155" y="1149985"/>
            <a:ext cx="460375" cy="436880"/>
            <a:chOff x="8230" y="3354"/>
            <a:chExt cx="772" cy="772"/>
          </a:xfrm>
        </p:grpSpPr>
        <p:sp>
          <p:nvSpPr>
            <p:cNvPr id="13" name="椭圆 12"/>
            <p:cNvSpPr/>
            <p:nvPr/>
          </p:nvSpPr>
          <p:spPr>
            <a:xfrm>
              <a:off x="8230" y="3354"/>
              <a:ext cx="772" cy="772"/>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3731821"/>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379" y="3503"/>
              <a:ext cx="474" cy="474"/>
            </a:xfrm>
            <a:prstGeom prst="rect">
              <a:avLst/>
            </a:prstGeom>
          </p:spPr>
        </p:pic>
      </p:grpSp>
      <p:sp>
        <p:nvSpPr>
          <p:cNvPr id="22" name="文本框 21"/>
          <p:cNvSpPr txBox="1"/>
          <p:nvPr/>
        </p:nvSpPr>
        <p:spPr>
          <a:xfrm>
            <a:off x="1227455" y="1798955"/>
            <a:ext cx="9113520" cy="1050925"/>
          </a:xfrm>
          <a:prstGeom prst="rect">
            <a:avLst/>
          </a:prstGeom>
          <a:noFill/>
        </p:spPr>
        <p:txBody>
          <a:bodyPr wrap="square" rtlCol="0">
            <a:spAutoFit/>
          </a:bodyPr>
          <a:lstStyle/>
          <a:p>
            <a:pPr>
              <a:lnSpc>
                <a:spcPct val="130000"/>
              </a:lnSpc>
            </a:pPr>
            <a:r>
              <a:rPr lang="zh-CN" altLang="en-US" sz="1600" dirty="0">
                <a:sym typeface="+mn-ea"/>
              </a:rPr>
              <a:t>       重庆尚唯信息技术有限公司隶属于原科技部西南信息中心，是一家专业从事智能化信息处理技术和相关应用产品研发为核心的高新技术企业，致力于中英文信息化产品的开发、设计、营销与服务。公司拥有成熟的数字文献资源一体化解决方案，是我国专业的数字资源信息供应商。</a:t>
            </a:r>
            <a:endParaRPr lang="zh-CN" altLang="en-US" sz="1600" dirty="0"/>
          </a:p>
        </p:txBody>
      </p:sp>
      <p:sp>
        <p:nvSpPr>
          <p:cNvPr id="32" name="直角三角形 31"/>
          <p:cNvSpPr/>
          <p:nvPr/>
        </p:nvSpPr>
        <p:spPr>
          <a:xfrm flipH="1">
            <a:off x="6002020"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10414635" y="2029460"/>
            <a:ext cx="1905000" cy="190500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a:off x="10182225" y="4548505"/>
            <a:ext cx="888365" cy="88836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1664950" y="5700395"/>
            <a:ext cx="263525" cy="263525"/>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2147482624"/>
          <p:cNvPicPr>
            <a:picLocks noChangeAspect="1"/>
          </p:cNvPicPr>
          <p:nvPr/>
        </p:nvPicPr>
        <p:blipFill>
          <a:blip r:embed="rId3"/>
          <a:stretch>
            <a:fillRect/>
          </a:stretch>
        </p:blipFill>
        <p:spPr>
          <a:xfrm>
            <a:off x="2425700" y="3230245"/>
            <a:ext cx="5896610" cy="2877185"/>
          </a:xfrm>
          <a:prstGeom prst="rect">
            <a:avLst/>
          </a:prstGeom>
          <a:noFill/>
          <a:ln w="9525">
            <a:no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1339215" y="1045210"/>
            <a:ext cx="4124325" cy="5232400"/>
          </a:xfrm>
          <a:prstGeom prst="rect">
            <a:avLst/>
          </a:prstGeom>
        </p:spPr>
      </p:pic>
      <p:sp>
        <p:nvSpPr>
          <p:cNvPr id="28" name="矩形 27"/>
          <p:cNvSpPr/>
          <p:nvPr/>
        </p:nvSpPr>
        <p:spPr>
          <a:xfrm>
            <a:off x="1339215" y="1177925"/>
            <a:ext cx="2992120" cy="14198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339215" y="2658110"/>
            <a:ext cx="2992120" cy="25546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39215" y="5273040"/>
            <a:ext cx="2992120" cy="87058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431030" y="1134745"/>
            <a:ext cx="1032510" cy="24003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50165" y="12274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企业简介</a:t>
            </a:r>
            <a:endParaRPr lang="zh-CN" altLang="en-US" sz="1600" dirty="0">
              <a:solidFill>
                <a:srgbClr val="CC0000"/>
              </a:solidFill>
              <a:latin typeface="Arial" panose="020B0604020202020204" pitchFamily="34" charset="0"/>
              <a:ea typeface="微软雅黑" panose="020B0503020204020204" charset="-122"/>
            </a:endParaRPr>
          </a:p>
        </p:txBody>
      </p:sp>
      <p:sp>
        <p:nvSpPr>
          <p:cNvPr id="10" name="AutoShape 11"/>
          <p:cNvSpPr/>
          <p:nvPr/>
        </p:nvSpPr>
        <p:spPr>
          <a:xfrm>
            <a:off x="-4445" y="3145790"/>
            <a:ext cx="998855" cy="309245"/>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企业产品</a:t>
            </a:r>
            <a:endParaRPr lang="zh-CN" altLang="en-US" sz="1600" dirty="0">
              <a:solidFill>
                <a:srgbClr val="CC0000"/>
              </a:solidFill>
              <a:latin typeface="Arial" panose="020B0604020202020204" pitchFamily="34" charset="0"/>
              <a:ea typeface="微软雅黑" panose="020B0503020204020204" charset="-122"/>
            </a:endParaRPr>
          </a:p>
        </p:txBody>
      </p:sp>
      <p:sp>
        <p:nvSpPr>
          <p:cNvPr id="11" name="AutoShape 11"/>
          <p:cNvSpPr/>
          <p:nvPr/>
        </p:nvSpPr>
        <p:spPr>
          <a:xfrm>
            <a:off x="-4445" y="5513705"/>
            <a:ext cx="998855" cy="389255"/>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产品样本</a:t>
            </a:r>
            <a:endParaRPr lang="zh-CN" altLang="en-US" sz="1600" dirty="0">
              <a:solidFill>
                <a:srgbClr val="CC0000"/>
              </a:solidFill>
              <a:latin typeface="Arial" panose="020B0604020202020204" pitchFamily="34" charset="0"/>
              <a:ea typeface="微软雅黑" panose="020B0503020204020204" charset="-122"/>
            </a:endParaRPr>
          </a:p>
        </p:txBody>
      </p:sp>
      <p:sp>
        <p:nvSpPr>
          <p:cNvPr id="34" name="AutoShape 13"/>
          <p:cNvSpPr/>
          <p:nvPr/>
        </p:nvSpPr>
        <p:spPr>
          <a:xfrm>
            <a:off x="5753735" y="2216150"/>
            <a:ext cx="1020445" cy="381635"/>
          </a:xfrm>
          <a:prstGeom prst="borderCallout1">
            <a:avLst>
              <a:gd name="adj1" fmla="val 30000"/>
              <a:gd name="adj2" fmla="val -5556"/>
              <a:gd name="adj3" fmla="val 29789"/>
              <a:gd name="adj4" fmla="val -45986"/>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相关企业</a:t>
            </a:r>
            <a:endParaRPr lang="zh-CN" altLang="en-US" sz="1600" dirty="0">
              <a:solidFill>
                <a:srgbClr val="CC0000"/>
              </a:solidFill>
              <a:latin typeface="Arial" panose="020B0604020202020204" pitchFamily="34" charset="0"/>
              <a:ea typeface="微软雅黑" panose="020B0503020204020204" charset="-122"/>
            </a:endParaRPr>
          </a:p>
        </p:txBody>
      </p:sp>
      <p:pic>
        <p:nvPicPr>
          <p:cNvPr id="12" name="图片 11"/>
          <p:cNvPicPr>
            <a:picLocks noChangeAspect="1"/>
          </p:cNvPicPr>
          <p:nvPr/>
        </p:nvPicPr>
        <p:blipFill>
          <a:blip r:embed="rId2"/>
          <a:stretch>
            <a:fillRect/>
          </a:stretch>
        </p:blipFill>
        <p:spPr>
          <a:xfrm>
            <a:off x="7200265" y="1866900"/>
            <a:ext cx="3996690" cy="1355090"/>
          </a:xfrm>
          <a:prstGeom prst="rect">
            <a:avLst/>
          </a:prstGeom>
          <a:ln>
            <a:solidFill>
              <a:schemeClr val="tx1"/>
            </a:solidFill>
          </a:ln>
        </p:spPr>
      </p:pic>
      <p:sp>
        <p:nvSpPr>
          <p:cNvPr id="13" name="文本框 12"/>
          <p:cNvSpPr txBox="1"/>
          <p:nvPr/>
        </p:nvSpPr>
        <p:spPr>
          <a:xfrm>
            <a:off x="7200265" y="4377690"/>
            <a:ext cx="3855720" cy="975995"/>
          </a:xfrm>
          <a:prstGeom prst="rect">
            <a:avLst/>
          </a:prstGeom>
          <a:noFill/>
        </p:spPr>
        <p:txBody>
          <a:bodyPr wrap="square" rtlCol="0">
            <a:spAutoFit/>
          </a:bodyPr>
          <a:lstStyle/>
          <a:p>
            <a:pPr>
              <a:lnSpc>
                <a:spcPct val="120000"/>
              </a:lnSpc>
            </a:pPr>
            <a:r>
              <a:rPr lang="zh-CN" altLang="en-US" sz="1600" b="1">
                <a:latin typeface="微软雅黑" panose="020B0503020204020204" charset="-122"/>
                <a:ea typeface="微软雅黑" panose="020B0503020204020204" charset="-122"/>
                <a:cs typeface="微软雅黑" panose="020B0503020204020204" charset="-122"/>
              </a:rPr>
              <a:t>功能说明：</a:t>
            </a:r>
            <a:endParaRPr lang="zh-CN" altLang="en-US" sz="1600" b="1">
              <a:latin typeface="微软雅黑" panose="020B0503020204020204" charset="-122"/>
              <a:ea typeface="微软雅黑" panose="020B0503020204020204" charset="-122"/>
              <a:cs typeface="微软雅黑" panose="020B0503020204020204" charset="-122"/>
            </a:endParaRPr>
          </a:p>
          <a:p>
            <a:pPr>
              <a:lnSpc>
                <a:spcPct val="120000"/>
              </a:lnSpc>
            </a:pPr>
            <a:r>
              <a:rPr lang="zh-CN" altLang="en-US" sz="1600">
                <a:latin typeface="微软雅黑" panose="020B0503020204020204" charset="-122"/>
                <a:ea typeface="微软雅黑" panose="020B0503020204020204" charset="-122"/>
                <a:cs typeface="微软雅黑" panose="020B0503020204020204" charset="-122"/>
              </a:rPr>
              <a:t>企业样本</a:t>
            </a:r>
            <a:r>
              <a:rPr lang="en-US" altLang="zh-CN" sz="1600">
                <a:latin typeface="微软雅黑" panose="020B0503020204020204" charset="-122"/>
                <a:ea typeface="微软雅黑" panose="020B0503020204020204" charset="-122"/>
                <a:cs typeface="微软雅黑" panose="020B0503020204020204" charset="-122"/>
              </a:rPr>
              <a:t>PDF</a:t>
            </a:r>
            <a:r>
              <a:rPr lang="zh-CN" altLang="en-US" sz="1600">
                <a:latin typeface="微软雅黑" panose="020B0503020204020204" charset="-122"/>
                <a:ea typeface="微软雅黑" panose="020B0503020204020204" charset="-122"/>
                <a:cs typeface="微软雅黑" panose="020B0503020204020204" charset="-122"/>
              </a:rPr>
              <a:t>文本可以在线预览并下载，其他文本只提供下载功能不支持预览。</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8004175" y="328231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产品样本</a:t>
            </a:r>
            <a:endParaRPr lang="zh-CN" b="1">
              <a:latin typeface="微软雅黑" panose="020B0503020204020204" charset="-122"/>
              <a:ea typeface="微软雅黑" panose="020B0503020204020204" charset="-122"/>
              <a:cs typeface="微软雅黑" panose="020B0503020204020204" charset="-122"/>
            </a:endParaRPr>
          </a:p>
        </p:txBody>
      </p:sp>
      <p:sp>
        <p:nvSpPr>
          <p:cNvPr id="277538" name="Rectangle 34"/>
          <p:cNvSpPr/>
          <p:nvPr/>
        </p:nvSpPr>
        <p:spPr>
          <a:xfrm>
            <a:off x="4507865"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成果转化</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企业详情页</a:t>
            </a:r>
            <a:endParaRPr lang="zh-CN" altLang="en-US" dirty="0">
              <a:solidFill>
                <a:schemeClr val="bg1"/>
              </a:solidFill>
              <a:latin typeface="Arial" panose="020B0604020202020204" pitchFamily="34" charset="0"/>
              <a:ea typeface="微软雅黑" panose="020B0503020204020204" charset="-122"/>
            </a:endParaRPr>
          </a:p>
        </p:txBody>
      </p:sp>
      <p:sp>
        <p:nvSpPr>
          <p:cNvPr id="14" name="文本框 13"/>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2" name="图片 1"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5" name="文本框 4"/>
          <p:cNvSpPr txBox="1"/>
          <p:nvPr/>
        </p:nvSpPr>
        <p:spPr>
          <a:xfrm>
            <a:off x="9531350" y="103505"/>
            <a:ext cx="278066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图片 37"/>
          <p:cNvPicPr>
            <a:picLocks noChangeAspect="1"/>
          </p:cNvPicPr>
          <p:nvPr/>
        </p:nvPicPr>
        <p:blipFill>
          <a:blip r:embed="rId1"/>
          <a:stretch>
            <a:fillRect/>
          </a:stretch>
        </p:blipFill>
        <p:spPr>
          <a:xfrm>
            <a:off x="1494790" y="1239520"/>
            <a:ext cx="1904365" cy="1320165"/>
          </a:xfrm>
          <a:prstGeom prst="rect">
            <a:avLst/>
          </a:prstGeom>
        </p:spPr>
      </p:pic>
      <p:pic>
        <p:nvPicPr>
          <p:cNvPr id="37" name="图片 36" descr="C:\Users\Administrator\Desktop\图片1(1).jpg图片1(1)"/>
          <p:cNvPicPr>
            <a:picLocks noChangeAspect="1"/>
          </p:cNvPicPr>
          <p:nvPr/>
        </p:nvPicPr>
        <p:blipFill>
          <a:blip r:embed="rId2"/>
          <a:srcRect/>
          <a:stretch>
            <a:fillRect/>
          </a:stretch>
        </p:blipFill>
        <p:spPr>
          <a:xfrm>
            <a:off x="4286250" y="1925955"/>
            <a:ext cx="3619500" cy="3067050"/>
          </a:xfrm>
          <a:prstGeom prst="rect">
            <a:avLst/>
          </a:prstGeom>
        </p:spPr>
      </p:pic>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3"/>
          <a:stretch>
            <a:fillRect/>
          </a:stretch>
        </p:blipFill>
        <p:spPr>
          <a:xfrm>
            <a:off x="8766175" y="1239520"/>
            <a:ext cx="1911350" cy="1319530"/>
          </a:xfrm>
          <a:prstGeom prst="rect">
            <a:avLst/>
          </a:prstGeom>
        </p:spPr>
      </p:pic>
      <p:pic>
        <p:nvPicPr>
          <p:cNvPr id="4" name="图片 3"/>
          <p:cNvPicPr>
            <a:picLocks noChangeAspect="1"/>
          </p:cNvPicPr>
          <p:nvPr/>
        </p:nvPicPr>
        <p:blipFill>
          <a:blip r:embed="rId4"/>
          <a:stretch>
            <a:fillRect/>
          </a:stretch>
        </p:blipFill>
        <p:spPr>
          <a:xfrm>
            <a:off x="1513840" y="4298950"/>
            <a:ext cx="1911350" cy="1318895"/>
          </a:xfrm>
          <a:prstGeom prst="rect">
            <a:avLst/>
          </a:prstGeom>
        </p:spPr>
      </p:pic>
      <p:pic>
        <p:nvPicPr>
          <p:cNvPr id="5" name="图片 4"/>
          <p:cNvPicPr>
            <a:picLocks noChangeAspect="1"/>
          </p:cNvPicPr>
          <p:nvPr/>
        </p:nvPicPr>
        <p:blipFill>
          <a:blip r:embed="rId5"/>
          <a:stretch>
            <a:fillRect/>
          </a:stretch>
        </p:blipFill>
        <p:spPr>
          <a:xfrm>
            <a:off x="8766175" y="4298950"/>
            <a:ext cx="1911350" cy="1320165"/>
          </a:xfrm>
          <a:prstGeom prst="rect">
            <a:avLst/>
          </a:prstGeom>
        </p:spPr>
      </p:pic>
      <p:grpSp>
        <p:nvGrpSpPr>
          <p:cNvPr id="17" name="组合 16"/>
          <p:cNvGrpSpPr/>
          <p:nvPr/>
        </p:nvGrpSpPr>
        <p:grpSpPr>
          <a:xfrm>
            <a:off x="0" y="264795"/>
            <a:ext cx="9114790" cy="456565"/>
            <a:chOff x="-8" y="474"/>
            <a:chExt cx="14354"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B0F0"/>
                </a:solidFill>
              </a:endParaRPr>
            </a:p>
          </p:txBody>
        </p:sp>
        <p:sp>
          <p:nvSpPr>
            <p:cNvPr id="19" name="文本框 18"/>
            <p:cNvSpPr txBox="1"/>
            <p:nvPr/>
          </p:nvSpPr>
          <p:spPr>
            <a:xfrm>
              <a:off x="7912" y="565"/>
              <a:ext cx="6434" cy="628"/>
            </a:xfrm>
            <a:prstGeom prst="rect">
              <a:avLst/>
            </a:prstGeom>
            <a:noFill/>
          </p:spPr>
          <p:txBody>
            <a:bodyPr wrap="square" rtlCol="0">
              <a:spAutoFit/>
            </a:bodyPr>
            <a:lstStyle/>
            <a:p>
              <a:endParaRPr lang="zh-CN" altLang="en-US" sz="2000" b="1">
                <a:solidFill>
                  <a:srgbClr val="00B0F0"/>
                </a:solidFill>
              </a:endParaRPr>
            </a:p>
          </p:txBody>
        </p:sp>
      </p:grpSp>
      <p:sp>
        <p:nvSpPr>
          <p:cNvPr id="7" name="椭圆 6"/>
          <p:cNvSpPr/>
          <p:nvPr/>
        </p:nvSpPr>
        <p:spPr>
          <a:xfrm>
            <a:off x="4032250" y="1365250"/>
            <a:ext cx="4127500" cy="4127500"/>
          </a:xfrm>
          <a:prstGeom prst="ellipse">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4114800" y="1448435"/>
            <a:ext cx="3961765" cy="3961765"/>
          </a:xfrm>
          <a:prstGeom prst="ellipse">
            <a:avLst/>
          </a:prstGeom>
          <a:noFill/>
          <a:ln w="19050">
            <a:solidFill>
              <a:schemeClr val="accent2">
                <a:lumMod val="60000"/>
                <a:lumOff val="4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p:cNvCxnSpPr/>
          <p:nvPr/>
        </p:nvCxnSpPr>
        <p:spPr>
          <a:xfrm flipH="1" flipV="1">
            <a:off x="3424555" y="1925955"/>
            <a:ext cx="870585" cy="493395"/>
          </a:xfrm>
          <a:prstGeom prst="line">
            <a:avLst/>
          </a:prstGeom>
          <a:ln w="12700">
            <a:solidFill>
              <a:schemeClr val="accent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425190" y="4520565"/>
            <a:ext cx="925830" cy="465455"/>
          </a:xfrm>
          <a:prstGeom prst="line">
            <a:avLst/>
          </a:prstGeom>
          <a:ln w="12700">
            <a:solidFill>
              <a:schemeClr val="accent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7895590" y="1917065"/>
            <a:ext cx="870585" cy="493395"/>
          </a:xfrm>
          <a:prstGeom prst="line">
            <a:avLst/>
          </a:prstGeom>
          <a:ln w="12700">
            <a:solidFill>
              <a:schemeClr val="accent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840345" y="4520565"/>
            <a:ext cx="925830" cy="465455"/>
          </a:xfrm>
          <a:prstGeom prst="line">
            <a:avLst/>
          </a:prstGeom>
          <a:ln w="12700">
            <a:solidFill>
              <a:schemeClr val="accent2">
                <a:lumMod val="60000"/>
                <a:lumOff val="40000"/>
              </a:schemeClr>
            </a:solidFill>
            <a:headEnd type="arrow"/>
            <a:tailEnd type="none"/>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766175" y="1635125"/>
            <a:ext cx="1890395" cy="528320"/>
            <a:chOff x="13805" y="2575"/>
            <a:chExt cx="2977" cy="832"/>
          </a:xfrm>
        </p:grpSpPr>
        <p:sp>
          <p:nvSpPr>
            <p:cNvPr id="20" name="矩形 19"/>
            <p:cNvSpPr/>
            <p:nvPr/>
          </p:nvSpPr>
          <p:spPr>
            <a:xfrm>
              <a:off x="13805" y="2575"/>
              <a:ext cx="2977" cy="832"/>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13997" y="2701"/>
              <a:ext cx="2627" cy="580"/>
            </a:xfrm>
            <a:prstGeom prst="rect">
              <a:avLst/>
            </a:prstGeom>
            <a:noFill/>
          </p:spPr>
          <p:txBody>
            <a:bodyPr wrap="square" rtlCol="0">
              <a:spAutoFit/>
            </a:bodyPr>
            <a:lstStyle/>
            <a:p>
              <a:pPr algn="ctr"/>
              <a:r>
                <a:rPr lang="zh-CN" altLang="en-US">
                  <a:solidFill>
                    <a:schemeClr val="bg1"/>
                  </a:solidFill>
                </a:rPr>
                <a:t>专业技能提升</a:t>
              </a:r>
              <a:endParaRPr lang="zh-CN" altLang="en-US">
                <a:solidFill>
                  <a:schemeClr val="bg1"/>
                </a:solidFill>
              </a:endParaRPr>
            </a:p>
          </p:txBody>
        </p:sp>
      </p:grpSp>
      <p:grpSp>
        <p:nvGrpSpPr>
          <p:cNvPr id="23" name="组合 22"/>
          <p:cNvGrpSpPr/>
          <p:nvPr/>
        </p:nvGrpSpPr>
        <p:grpSpPr>
          <a:xfrm>
            <a:off x="1513840" y="4693920"/>
            <a:ext cx="1890395" cy="528320"/>
            <a:chOff x="13805" y="2575"/>
            <a:chExt cx="2977" cy="832"/>
          </a:xfrm>
        </p:grpSpPr>
        <p:sp>
          <p:nvSpPr>
            <p:cNvPr id="24" name="矩形 23"/>
            <p:cNvSpPr/>
            <p:nvPr/>
          </p:nvSpPr>
          <p:spPr>
            <a:xfrm>
              <a:off x="13805" y="2575"/>
              <a:ext cx="2977" cy="832"/>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3997" y="2701"/>
              <a:ext cx="2627" cy="580"/>
            </a:xfrm>
            <a:prstGeom prst="rect">
              <a:avLst/>
            </a:prstGeom>
            <a:noFill/>
          </p:spPr>
          <p:txBody>
            <a:bodyPr wrap="square" rtlCol="0">
              <a:spAutoFit/>
            </a:bodyPr>
            <a:lstStyle/>
            <a:p>
              <a:pPr algn="ctr"/>
              <a:r>
                <a:rPr lang="zh-CN" altLang="en-US">
                  <a:solidFill>
                    <a:schemeClr val="bg1"/>
                  </a:solidFill>
                </a:rPr>
                <a:t>改进教学方法</a:t>
              </a:r>
              <a:endParaRPr lang="zh-CN" altLang="en-US">
                <a:solidFill>
                  <a:schemeClr val="bg1"/>
                </a:solidFill>
              </a:endParaRPr>
            </a:p>
          </p:txBody>
        </p:sp>
      </p:grpSp>
      <p:grpSp>
        <p:nvGrpSpPr>
          <p:cNvPr id="26" name="组合 25"/>
          <p:cNvGrpSpPr/>
          <p:nvPr/>
        </p:nvGrpSpPr>
        <p:grpSpPr>
          <a:xfrm>
            <a:off x="1513840" y="1635125"/>
            <a:ext cx="1890395" cy="528320"/>
            <a:chOff x="13805" y="2575"/>
            <a:chExt cx="2977" cy="832"/>
          </a:xfrm>
        </p:grpSpPr>
        <p:sp>
          <p:nvSpPr>
            <p:cNvPr id="27" name="矩形 26"/>
            <p:cNvSpPr/>
            <p:nvPr/>
          </p:nvSpPr>
          <p:spPr>
            <a:xfrm>
              <a:off x="13805" y="2575"/>
              <a:ext cx="2977" cy="832"/>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nvSpPr>
          <p:spPr>
            <a:xfrm>
              <a:off x="13997" y="2701"/>
              <a:ext cx="2627" cy="580"/>
            </a:xfrm>
            <a:prstGeom prst="rect">
              <a:avLst/>
            </a:prstGeom>
            <a:noFill/>
          </p:spPr>
          <p:txBody>
            <a:bodyPr wrap="square" rtlCol="0">
              <a:spAutoFit/>
            </a:bodyPr>
            <a:lstStyle/>
            <a:p>
              <a:pPr algn="ctr"/>
              <a:r>
                <a:rPr lang="zh-CN" altLang="en-US">
                  <a:solidFill>
                    <a:schemeClr val="bg1"/>
                  </a:solidFill>
                </a:rPr>
                <a:t>数字化课程</a:t>
              </a:r>
              <a:endParaRPr lang="zh-CN" altLang="en-US">
                <a:solidFill>
                  <a:schemeClr val="bg1"/>
                </a:solidFill>
              </a:endParaRPr>
            </a:p>
          </p:txBody>
        </p:sp>
      </p:grpSp>
      <p:grpSp>
        <p:nvGrpSpPr>
          <p:cNvPr id="29" name="组合 28"/>
          <p:cNvGrpSpPr/>
          <p:nvPr/>
        </p:nvGrpSpPr>
        <p:grpSpPr>
          <a:xfrm>
            <a:off x="8766175" y="4695190"/>
            <a:ext cx="1890395" cy="528320"/>
            <a:chOff x="13805" y="2575"/>
            <a:chExt cx="2977" cy="832"/>
          </a:xfrm>
        </p:grpSpPr>
        <p:sp>
          <p:nvSpPr>
            <p:cNvPr id="30" name="矩形 29"/>
            <p:cNvSpPr/>
            <p:nvPr/>
          </p:nvSpPr>
          <p:spPr>
            <a:xfrm>
              <a:off x="13805" y="2575"/>
              <a:ext cx="2977" cy="832"/>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30"/>
            <p:cNvSpPr txBox="1"/>
            <p:nvPr/>
          </p:nvSpPr>
          <p:spPr>
            <a:xfrm>
              <a:off x="13997" y="2701"/>
              <a:ext cx="2627" cy="580"/>
            </a:xfrm>
            <a:prstGeom prst="rect">
              <a:avLst/>
            </a:prstGeom>
            <a:noFill/>
          </p:spPr>
          <p:txBody>
            <a:bodyPr wrap="square" rtlCol="0">
              <a:spAutoFit/>
            </a:bodyPr>
            <a:lstStyle/>
            <a:p>
              <a:pPr algn="ctr"/>
              <a:r>
                <a:rPr lang="zh-CN" altLang="en-US">
                  <a:solidFill>
                    <a:schemeClr val="bg1"/>
                  </a:solidFill>
                </a:rPr>
                <a:t>学习交流</a:t>
              </a:r>
              <a:endParaRPr lang="zh-CN" altLang="en-US">
                <a:solidFill>
                  <a:schemeClr val="bg1"/>
                </a:solidFill>
              </a:endParaRPr>
            </a:p>
          </p:txBody>
        </p:sp>
      </p:grpSp>
      <p:sp>
        <p:nvSpPr>
          <p:cNvPr id="6" name="文本框 5"/>
          <p:cNvSpPr txBox="1"/>
          <p:nvPr/>
        </p:nvSpPr>
        <p:spPr>
          <a:xfrm>
            <a:off x="636905" y="5781675"/>
            <a:ext cx="3134360" cy="953135"/>
          </a:xfrm>
          <a:prstGeom prst="rect">
            <a:avLst/>
          </a:prstGeom>
          <a:noFill/>
        </p:spPr>
        <p:txBody>
          <a:bodyPr wrap="square" rtlCol="0">
            <a:spAutoFit/>
          </a:bodyPr>
          <a:lstStyle/>
          <a:p>
            <a:r>
              <a:rPr lang="zh-CN" altLang="en-US" sz="1400" dirty="0"/>
              <a:t>数字化教学资源的有效利用是每一位教育工作者应具备的基本能力，也是每一位教师信息素养的集中体现。</a:t>
            </a:r>
            <a:endParaRPr lang="zh-CN" altLang="en-US" sz="1400" dirty="0"/>
          </a:p>
          <a:p>
            <a:endParaRPr lang="zh-CN" altLang="en-US" sz="1400" dirty="0"/>
          </a:p>
        </p:txBody>
      </p:sp>
      <p:sp>
        <p:nvSpPr>
          <p:cNvPr id="33" name="文本框 32"/>
          <p:cNvSpPr txBox="1"/>
          <p:nvPr/>
        </p:nvSpPr>
        <p:spPr>
          <a:xfrm>
            <a:off x="927100" y="2714625"/>
            <a:ext cx="2912745" cy="953135"/>
          </a:xfrm>
          <a:prstGeom prst="rect">
            <a:avLst/>
          </a:prstGeom>
          <a:noFill/>
        </p:spPr>
        <p:txBody>
          <a:bodyPr wrap="square" rtlCol="0">
            <a:spAutoFit/>
          </a:bodyPr>
          <a:lstStyle/>
          <a:p>
            <a:r>
              <a:rPr lang="zh-CN" altLang="en-US" sz="1400" dirty="0">
                <a:latin typeface="微软雅黑" panose="020B0503020204020204" charset="-122"/>
                <a:ea typeface="微软雅黑" panose="020B0503020204020204" charset="-122"/>
                <a:cs typeface="微软雅黑" panose="020B0503020204020204" charset="-122"/>
                <a:sym typeface="+mn-ea"/>
              </a:rPr>
              <a:t>数字化教学资源是教育信息化的产物，是推动教育教学改革、构建新的教学模式的基本前提。</a:t>
            </a:r>
            <a:endParaRPr lang="zh-CN" altLang="en-US" sz="1400" dirty="0">
              <a:latin typeface="微软雅黑" panose="020B0503020204020204" charset="-122"/>
              <a:ea typeface="微软雅黑" panose="020B0503020204020204" charset="-122"/>
              <a:cs typeface="微软雅黑" panose="020B0503020204020204" charset="-122"/>
              <a:sym typeface="+mn-ea"/>
            </a:endParaRPr>
          </a:p>
          <a:p>
            <a:endParaRPr lang="zh-CN" altLang="en-US" sz="1400" dirty="0"/>
          </a:p>
        </p:txBody>
      </p:sp>
      <p:sp>
        <p:nvSpPr>
          <p:cNvPr id="34" name="文本框 33"/>
          <p:cNvSpPr txBox="1"/>
          <p:nvPr/>
        </p:nvSpPr>
        <p:spPr>
          <a:xfrm>
            <a:off x="8636635" y="2732405"/>
            <a:ext cx="2655570" cy="737235"/>
          </a:xfrm>
          <a:prstGeom prst="rect">
            <a:avLst/>
          </a:prstGeom>
          <a:noFill/>
        </p:spPr>
        <p:txBody>
          <a:bodyPr wrap="square" rtlCol="0">
            <a:spAutoFit/>
          </a:bodyPr>
          <a:lstStyle/>
          <a:p>
            <a:pPr>
              <a:buClrTx/>
              <a:buSzTx/>
              <a:buFontTx/>
            </a:pPr>
            <a:r>
              <a:rPr lang="zh-CN" altLang="en-US" sz="1400">
                <a:latin typeface="微软雅黑" panose="020B0503020204020204" charset="-122"/>
                <a:ea typeface="微软雅黑" panose="020B0503020204020204" charset="-122"/>
                <a:cs typeface="微软雅黑" panose="020B0503020204020204" charset="-122"/>
                <a:sym typeface="+mn-ea"/>
              </a:rPr>
              <a:t>加强数字化教学资源管理与应用的最终目的是优化教学，促进师生共同发展。</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1" name="Rectangle 34"/>
          <p:cNvSpPr/>
          <p:nvPr/>
        </p:nvSpPr>
        <p:spPr>
          <a:xfrm>
            <a:off x="449326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a:t>
            </a:r>
            <a:r>
              <a:rPr lang="en-US" altLang="zh-CN" dirty="0">
                <a:solidFill>
                  <a:schemeClr val="bg1"/>
                </a:solidFill>
                <a:latin typeface="Arial" panose="020B0604020202020204" pitchFamily="34" charset="0"/>
                <a:ea typeface="微软雅黑" panose="020B0503020204020204" charset="-122"/>
              </a:rPr>
              <a:t>3</a:t>
            </a:r>
            <a:r>
              <a:rPr lang="zh-CN" altLang="en-US" dirty="0">
                <a:solidFill>
                  <a:schemeClr val="bg1"/>
                </a:solidFill>
                <a:latin typeface="Arial" panose="020B0604020202020204" pitchFamily="34" charset="0"/>
                <a:ea typeface="微软雅黑" panose="020B0503020204020204" charset="-122"/>
              </a:rPr>
              <a:t>：工程教学</a:t>
            </a:r>
            <a:endParaRPr lang="zh-CN" altLang="en-US" dirty="0">
              <a:solidFill>
                <a:schemeClr val="bg1"/>
              </a:solidFill>
              <a:latin typeface="Arial" panose="020B0604020202020204" pitchFamily="34" charset="0"/>
              <a:ea typeface="微软雅黑" panose="020B0503020204020204" charset="-122"/>
            </a:endParaRPr>
          </a:p>
        </p:txBody>
      </p:sp>
      <p:sp>
        <p:nvSpPr>
          <p:cNvPr id="35" name="文本框 34"/>
          <p:cNvSpPr txBox="1"/>
          <p:nvPr/>
        </p:nvSpPr>
        <p:spPr>
          <a:xfrm>
            <a:off x="8766175" y="5781675"/>
            <a:ext cx="2655570" cy="737235"/>
          </a:xfrm>
          <a:prstGeom prst="rect">
            <a:avLst/>
          </a:prstGeom>
          <a:noFill/>
        </p:spPr>
        <p:txBody>
          <a:bodyPr wrap="square" rtlCol="0">
            <a:spAutoFit/>
          </a:bodyPr>
          <a:lstStyle/>
          <a:p>
            <a:pPr>
              <a:buClrTx/>
              <a:buSzTx/>
              <a:buFontTx/>
            </a:pPr>
            <a:r>
              <a:rPr lang="zh-CN" altLang="en-US" sz="1400">
                <a:latin typeface="微软雅黑" panose="020B0503020204020204" charset="-122"/>
                <a:ea typeface="微软雅黑" panose="020B0503020204020204" charset="-122"/>
                <a:cs typeface="微软雅黑" panose="020B0503020204020204" charset="-122"/>
                <a:sym typeface="+mn-ea"/>
              </a:rPr>
              <a:t>专业众多，更新速度较快，利用率较高，教学资源可得到充分利用。</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pic>
        <p:nvPicPr>
          <p:cNvPr id="12" name="图片 11" descr="9621eab6c2b6b07180a9b4c0c48cfd8"/>
          <p:cNvPicPr>
            <a:picLocks noChangeAspect="1"/>
          </p:cNvPicPr>
          <p:nvPr/>
        </p:nvPicPr>
        <p:blipFill>
          <a:blip r:embed="rId6"/>
          <a:srcRect b="32694"/>
          <a:stretch>
            <a:fillRect/>
          </a:stretch>
        </p:blipFill>
        <p:spPr>
          <a:xfrm>
            <a:off x="9004300" y="103505"/>
            <a:ext cx="652145" cy="521970"/>
          </a:xfrm>
          <a:prstGeom prst="rect">
            <a:avLst/>
          </a:prstGeom>
        </p:spPr>
      </p:pic>
      <p:sp>
        <p:nvSpPr>
          <p:cNvPr id="36" name="文本框 35"/>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p:zoom dir="in"/>
      </p:transition>
    </mc:Choice>
    <mc:Fallback>
      <p:transition spd="slow">
        <p:zoom dir="in"/>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 name="图片 101"/>
          <p:cNvPicPr/>
          <p:nvPr/>
        </p:nvPicPr>
        <p:blipFill>
          <a:blip r:embed="rId1" r:link="rId2"/>
          <a:stretch>
            <a:fillRect/>
          </a:stretch>
        </p:blipFill>
        <p:spPr>
          <a:xfrm>
            <a:off x="4536440" y="2347595"/>
            <a:ext cx="3780790" cy="3474085"/>
          </a:xfrm>
          <a:prstGeom prst="rect">
            <a:avLst/>
          </a:prstGeom>
          <a:noFill/>
          <a:ln w="9525">
            <a:noFill/>
          </a:ln>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7085965" y="1861820"/>
            <a:ext cx="2611755" cy="1226820"/>
          </a:xfrm>
          <a:custGeom>
            <a:avLst/>
            <a:gdLst>
              <a:gd name="connisteX0" fmla="*/ 0 w 2611755"/>
              <a:gd name="connsiteY0" fmla="*/ 1226820 h 1226820"/>
              <a:gd name="connisteX1" fmla="*/ 0 w 2611755"/>
              <a:gd name="connsiteY1" fmla="*/ 0 h 1226820"/>
              <a:gd name="connisteX2" fmla="*/ 2611755 w 2611755"/>
              <a:gd name="connsiteY2" fmla="*/ 0 h 1226820"/>
            </a:gdLst>
            <a:ahLst/>
            <a:cxnLst>
              <a:cxn ang="0">
                <a:pos x="connisteX0" y="connsiteY0"/>
              </a:cxn>
              <a:cxn ang="0">
                <a:pos x="connisteX1" y="connsiteY1"/>
              </a:cxn>
              <a:cxn ang="0">
                <a:pos x="connisteX2" y="connsiteY2"/>
              </a:cxn>
            </a:cxnLst>
            <a:rect l="l" t="t" r="r" b="b"/>
            <a:pathLst>
              <a:path w="2611755" h="1226820">
                <a:moveTo>
                  <a:pt x="0" y="1226820"/>
                </a:moveTo>
                <a:lnTo>
                  <a:pt x="0" y="0"/>
                </a:lnTo>
                <a:lnTo>
                  <a:pt x="2611755" y="0"/>
                </a:lnTo>
              </a:path>
            </a:pathLst>
          </a:custGeom>
          <a:noFill/>
          <a:ln w="22225">
            <a:solidFill>
              <a:schemeClr val="accent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11" name="文本框 10"/>
          <p:cNvSpPr txBox="1"/>
          <p:nvPr/>
        </p:nvSpPr>
        <p:spPr>
          <a:xfrm>
            <a:off x="8787765" y="1390015"/>
            <a:ext cx="1417320" cy="460375"/>
          </a:xfrm>
          <a:prstGeom prst="rect">
            <a:avLst/>
          </a:prstGeom>
          <a:noFill/>
        </p:spPr>
        <p:txBody>
          <a:bodyPr wrap="square" rtlCol="0">
            <a:spAutoFit/>
          </a:bodyPr>
          <a:lstStyle/>
          <a:p>
            <a:pPr algn="ctr"/>
            <a:r>
              <a:rPr lang="zh-CN" altLang="en-US" sz="2400" b="1">
                <a:solidFill>
                  <a:schemeClr val="accent1">
                    <a:lumMod val="75000"/>
                  </a:schemeClr>
                </a:solidFill>
              </a:rPr>
              <a:t>社会需求</a:t>
            </a:r>
            <a:endParaRPr lang="zh-CN" altLang="en-US" sz="2400" b="1">
              <a:solidFill>
                <a:schemeClr val="accent1">
                  <a:lumMod val="75000"/>
                </a:schemeClr>
              </a:solidFill>
            </a:endParaRPr>
          </a:p>
        </p:txBody>
      </p:sp>
      <p:sp>
        <p:nvSpPr>
          <p:cNvPr id="12" name="文本框 11"/>
          <p:cNvSpPr txBox="1"/>
          <p:nvPr/>
        </p:nvSpPr>
        <p:spPr>
          <a:xfrm>
            <a:off x="8787765" y="2037715"/>
            <a:ext cx="2799715" cy="1489075"/>
          </a:xfrm>
          <a:prstGeom prst="rect">
            <a:avLst/>
          </a:prstGeom>
          <a:noFill/>
        </p:spPr>
        <p:txBody>
          <a:bodyPr wrap="square" rtlCol="0">
            <a:spAutoFit/>
          </a:bodyPr>
          <a:lstStyle/>
          <a:p>
            <a:pPr marL="285750" indent="-285750">
              <a:lnSpc>
                <a:spcPct val="13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sym typeface="+mn-ea"/>
              </a:rPr>
              <a:t>随着社会分工细化，社会对某方面具有专业技能的人才的需求量也越来越大；</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3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sym typeface="+mn-ea"/>
              </a:rPr>
              <a:t>就业技能的培训和在职培训的需求强烈。</a:t>
            </a:r>
            <a:endParaRPr lang="en-US" altLang="zh-CN" sz="1400">
              <a:latin typeface="微软雅黑" panose="020B0503020204020204" charset="-122"/>
              <a:ea typeface="微软雅黑" panose="020B0503020204020204" charset="-122"/>
              <a:cs typeface="微软雅黑" panose="020B0503020204020204" charset="-122"/>
              <a:sym typeface="+mn-ea"/>
            </a:endParaRPr>
          </a:p>
        </p:txBody>
      </p:sp>
      <p:sp>
        <p:nvSpPr>
          <p:cNvPr id="13" name="任意多边形 12"/>
          <p:cNvSpPr/>
          <p:nvPr/>
        </p:nvSpPr>
        <p:spPr>
          <a:xfrm>
            <a:off x="7085965" y="4009390"/>
            <a:ext cx="2611755" cy="635000"/>
          </a:xfrm>
          <a:custGeom>
            <a:avLst/>
            <a:gdLst>
              <a:gd name="connisteX0" fmla="*/ 0 w 2611755"/>
              <a:gd name="connsiteY0" fmla="*/ 1226820 h 1226820"/>
              <a:gd name="connisteX1" fmla="*/ 0 w 2611755"/>
              <a:gd name="connsiteY1" fmla="*/ 0 h 1226820"/>
              <a:gd name="connisteX2" fmla="*/ 2611755 w 2611755"/>
              <a:gd name="connsiteY2" fmla="*/ 0 h 1226820"/>
            </a:gdLst>
            <a:ahLst/>
            <a:cxnLst>
              <a:cxn ang="0">
                <a:pos x="connisteX0" y="connsiteY0"/>
              </a:cxn>
              <a:cxn ang="0">
                <a:pos x="connisteX1" y="connsiteY1"/>
              </a:cxn>
              <a:cxn ang="0">
                <a:pos x="connisteX2" y="connsiteY2"/>
              </a:cxn>
            </a:cxnLst>
            <a:rect l="l" t="t" r="r" b="b"/>
            <a:pathLst>
              <a:path w="2611755" h="1226820">
                <a:moveTo>
                  <a:pt x="0" y="1226820"/>
                </a:moveTo>
                <a:lnTo>
                  <a:pt x="0" y="0"/>
                </a:lnTo>
                <a:lnTo>
                  <a:pt x="2611755" y="0"/>
                </a:lnTo>
              </a:path>
            </a:pathLst>
          </a:custGeom>
          <a:noFill/>
          <a:ln w="22225">
            <a:solidFill>
              <a:schemeClr val="accent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16" name="文本框 15"/>
          <p:cNvSpPr txBox="1"/>
          <p:nvPr/>
        </p:nvSpPr>
        <p:spPr>
          <a:xfrm>
            <a:off x="8787765" y="3538220"/>
            <a:ext cx="1871980" cy="460375"/>
          </a:xfrm>
          <a:prstGeom prst="rect">
            <a:avLst/>
          </a:prstGeom>
          <a:noFill/>
        </p:spPr>
        <p:txBody>
          <a:bodyPr wrap="square" rtlCol="0">
            <a:spAutoFit/>
          </a:bodyPr>
          <a:lstStyle/>
          <a:p>
            <a:pPr algn="ctr"/>
            <a:r>
              <a:rPr lang="zh-CN" sz="2400" b="1">
                <a:solidFill>
                  <a:schemeClr val="accent1">
                    <a:lumMod val="75000"/>
                  </a:schemeClr>
                </a:solidFill>
              </a:rPr>
              <a:t>互联网教育</a:t>
            </a:r>
            <a:endParaRPr lang="zh-CN" sz="2400" b="1">
              <a:solidFill>
                <a:schemeClr val="accent1">
                  <a:lumMod val="75000"/>
                </a:schemeClr>
              </a:solidFill>
            </a:endParaRPr>
          </a:p>
        </p:txBody>
      </p:sp>
      <p:sp>
        <p:nvSpPr>
          <p:cNvPr id="17" name="文本框 16"/>
          <p:cNvSpPr txBox="1"/>
          <p:nvPr/>
        </p:nvSpPr>
        <p:spPr>
          <a:xfrm>
            <a:off x="8938260" y="4178935"/>
            <a:ext cx="2799715" cy="1209675"/>
          </a:xfrm>
          <a:prstGeom prst="rect">
            <a:avLst/>
          </a:prstGeom>
          <a:noFill/>
        </p:spPr>
        <p:txBody>
          <a:bodyPr wrap="square" rtlCol="0">
            <a:spAutoFit/>
          </a:bodyPr>
          <a:lstStyle/>
          <a:p>
            <a:pPr>
              <a:lnSpc>
                <a:spcPct val="130000"/>
              </a:lnSpc>
            </a:pPr>
            <a:r>
              <a:rPr lang="zh-CN" altLang="en-US" sz="1400">
                <a:latin typeface="微软雅黑" panose="020B0503020204020204" charset="-122"/>
                <a:ea typeface="微软雅黑" panose="020B0503020204020204" charset="-122"/>
                <a:cs typeface="微软雅黑" panose="020B0503020204020204" charset="-122"/>
                <a:sym typeface="+mn-ea"/>
              </a:rPr>
              <a:t>互联网教育技术的发展使得用户可以利用碎片化时间随时随地的学习，更迎合了职业教育用户的需求。</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18" name="任意多边形 17"/>
          <p:cNvSpPr/>
          <p:nvPr/>
        </p:nvSpPr>
        <p:spPr>
          <a:xfrm flipH="1">
            <a:off x="2522220" y="2468245"/>
            <a:ext cx="2611755" cy="1226820"/>
          </a:xfrm>
          <a:custGeom>
            <a:avLst/>
            <a:gdLst>
              <a:gd name="connisteX0" fmla="*/ 0 w 2611755"/>
              <a:gd name="connsiteY0" fmla="*/ 1226820 h 1226820"/>
              <a:gd name="connisteX1" fmla="*/ 0 w 2611755"/>
              <a:gd name="connsiteY1" fmla="*/ 0 h 1226820"/>
              <a:gd name="connisteX2" fmla="*/ 2611755 w 2611755"/>
              <a:gd name="connsiteY2" fmla="*/ 0 h 1226820"/>
            </a:gdLst>
            <a:ahLst/>
            <a:cxnLst>
              <a:cxn ang="0">
                <a:pos x="connisteX0" y="connsiteY0"/>
              </a:cxn>
              <a:cxn ang="0">
                <a:pos x="connisteX1" y="connsiteY1"/>
              </a:cxn>
              <a:cxn ang="0">
                <a:pos x="connisteX2" y="connsiteY2"/>
              </a:cxn>
            </a:cxnLst>
            <a:rect l="l" t="t" r="r" b="b"/>
            <a:pathLst>
              <a:path w="2611755" h="1226820">
                <a:moveTo>
                  <a:pt x="0" y="1226820"/>
                </a:moveTo>
                <a:lnTo>
                  <a:pt x="0" y="0"/>
                </a:lnTo>
                <a:lnTo>
                  <a:pt x="2611755" y="0"/>
                </a:lnTo>
              </a:path>
            </a:pathLst>
          </a:custGeom>
          <a:noFill/>
          <a:ln w="22225">
            <a:solidFill>
              <a:schemeClr val="accent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20" name="文本框 19"/>
          <p:cNvSpPr txBox="1"/>
          <p:nvPr/>
        </p:nvSpPr>
        <p:spPr>
          <a:xfrm>
            <a:off x="1813560" y="2007870"/>
            <a:ext cx="1704975" cy="460375"/>
          </a:xfrm>
          <a:prstGeom prst="rect">
            <a:avLst/>
          </a:prstGeom>
          <a:noFill/>
        </p:spPr>
        <p:txBody>
          <a:bodyPr wrap="square" rtlCol="0">
            <a:spAutoFit/>
          </a:bodyPr>
          <a:lstStyle/>
          <a:p>
            <a:pPr algn="ctr"/>
            <a:r>
              <a:rPr lang="zh-CN" sz="2400" b="1">
                <a:solidFill>
                  <a:schemeClr val="accent1">
                    <a:lumMod val="75000"/>
                  </a:schemeClr>
                </a:solidFill>
              </a:rPr>
              <a:t>政策支持</a:t>
            </a:r>
            <a:endParaRPr lang="zh-CN" sz="2400" b="1">
              <a:solidFill>
                <a:schemeClr val="accent1">
                  <a:lumMod val="75000"/>
                </a:schemeClr>
              </a:solidFill>
            </a:endParaRPr>
          </a:p>
        </p:txBody>
      </p:sp>
      <p:sp>
        <p:nvSpPr>
          <p:cNvPr id="21" name="文本框 20"/>
          <p:cNvSpPr txBox="1"/>
          <p:nvPr/>
        </p:nvSpPr>
        <p:spPr>
          <a:xfrm>
            <a:off x="655955" y="4332605"/>
            <a:ext cx="3409950" cy="1489075"/>
          </a:xfrm>
          <a:prstGeom prst="rect">
            <a:avLst/>
          </a:prstGeom>
          <a:noFill/>
        </p:spPr>
        <p:txBody>
          <a:bodyPr wrap="square" rtlCol="0">
            <a:spAutoFit/>
          </a:bodyPr>
          <a:lstStyle/>
          <a:p>
            <a:pPr marL="285750" indent="-285750">
              <a:lnSpc>
                <a:spcPct val="13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sym typeface="+mn-ea"/>
              </a:rPr>
              <a:t>教育部办公厅公布《高等职业学校电子信息工程技术专业实训教学条件建设标准》等32项职业教育教学标准。</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30000"/>
              </a:lnSpc>
              <a:buFont typeface="Wingdings" panose="05000000000000000000" charset="0"/>
              <a:buChar char="Ø"/>
            </a:pPr>
            <a:r>
              <a:rPr lang="zh-CN" altLang="en-US" sz="1400">
                <a:latin typeface="微软雅黑" panose="020B0503020204020204" charset="-122"/>
                <a:ea typeface="微软雅黑" panose="020B0503020204020204" charset="-122"/>
                <a:cs typeface="微软雅黑" panose="020B0503020204020204" charset="-122"/>
                <a:sym typeface="+mn-ea"/>
              </a:rPr>
              <a:t>全国共有职业学校1.15万所 高职招生超483万人。</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22" name="任意多边形 21"/>
          <p:cNvSpPr/>
          <p:nvPr/>
        </p:nvSpPr>
        <p:spPr>
          <a:xfrm flipH="1">
            <a:off x="2522220" y="4178935"/>
            <a:ext cx="2178685" cy="664210"/>
          </a:xfrm>
          <a:custGeom>
            <a:avLst/>
            <a:gdLst>
              <a:gd name="connisteX0" fmla="*/ 0 w 2611755"/>
              <a:gd name="connsiteY0" fmla="*/ 1226820 h 1226820"/>
              <a:gd name="connisteX1" fmla="*/ 0 w 2611755"/>
              <a:gd name="connsiteY1" fmla="*/ 0 h 1226820"/>
              <a:gd name="connisteX2" fmla="*/ 2611755 w 2611755"/>
              <a:gd name="connsiteY2" fmla="*/ 0 h 1226820"/>
            </a:gdLst>
            <a:ahLst/>
            <a:cxnLst>
              <a:cxn ang="0">
                <a:pos x="connisteX0" y="connsiteY0"/>
              </a:cxn>
              <a:cxn ang="0">
                <a:pos x="connisteX1" y="connsiteY1"/>
              </a:cxn>
              <a:cxn ang="0">
                <a:pos x="connisteX2" y="connsiteY2"/>
              </a:cxn>
            </a:cxnLst>
            <a:rect l="l" t="t" r="r" b="b"/>
            <a:pathLst>
              <a:path w="2611755" h="1226820">
                <a:moveTo>
                  <a:pt x="0" y="1226820"/>
                </a:moveTo>
                <a:lnTo>
                  <a:pt x="0" y="0"/>
                </a:lnTo>
                <a:lnTo>
                  <a:pt x="2611755" y="0"/>
                </a:lnTo>
              </a:path>
            </a:pathLst>
          </a:custGeom>
          <a:noFill/>
          <a:ln w="22225">
            <a:solidFill>
              <a:schemeClr val="accent2">
                <a:lumMod val="60000"/>
                <a:lumOff val="40000"/>
              </a:schemeClr>
            </a:solidFill>
            <a:head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60000"/>
                  <a:lumOff val="40000"/>
                </a:schemeClr>
              </a:solidFill>
            </a:endParaRPr>
          </a:p>
        </p:txBody>
      </p:sp>
      <p:sp>
        <p:nvSpPr>
          <p:cNvPr id="24" name="文本框 23"/>
          <p:cNvSpPr txBox="1"/>
          <p:nvPr/>
        </p:nvSpPr>
        <p:spPr>
          <a:xfrm>
            <a:off x="2040255" y="3619500"/>
            <a:ext cx="1555750" cy="460375"/>
          </a:xfrm>
          <a:prstGeom prst="rect">
            <a:avLst/>
          </a:prstGeom>
          <a:noFill/>
        </p:spPr>
        <p:txBody>
          <a:bodyPr wrap="square" rtlCol="0">
            <a:spAutoFit/>
          </a:bodyPr>
          <a:lstStyle/>
          <a:p>
            <a:pPr algn="ctr"/>
            <a:r>
              <a:rPr lang="zh-CN" sz="2400" b="1">
                <a:solidFill>
                  <a:schemeClr val="accent1">
                    <a:lumMod val="75000"/>
                  </a:schemeClr>
                </a:solidFill>
              </a:rPr>
              <a:t>市场背景</a:t>
            </a:r>
            <a:endParaRPr lang="zh-CN" sz="2400" b="1">
              <a:solidFill>
                <a:schemeClr val="accent1">
                  <a:lumMod val="75000"/>
                </a:schemeClr>
              </a:solidFill>
            </a:endParaRPr>
          </a:p>
        </p:txBody>
      </p:sp>
      <p:sp>
        <p:nvSpPr>
          <p:cNvPr id="25" name="文本框 24"/>
          <p:cNvSpPr txBox="1"/>
          <p:nvPr/>
        </p:nvSpPr>
        <p:spPr>
          <a:xfrm>
            <a:off x="819150" y="2627630"/>
            <a:ext cx="3246755" cy="1209675"/>
          </a:xfrm>
          <a:prstGeom prst="rect">
            <a:avLst/>
          </a:prstGeom>
          <a:noFill/>
        </p:spPr>
        <p:txBody>
          <a:bodyPr wrap="square" rtlCol="0">
            <a:spAutoFit/>
          </a:bodyPr>
          <a:lstStyle/>
          <a:p>
            <a:pPr marL="285750" indent="-285750">
              <a:lnSpc>
                <a:spcPct val="130000"/>
              </a:lnSpc>
              <a:buFont typeface="Wingdings" panose="05000000000000000000" charset="0"/>
              <a:buChar char="Ø"/>
            </a:pPr>
            <a:r>
              <a:rPr lang="en-US" altLang="zh-CN" sz="1400">
                <a:latin typeface="微软雅黑" panose="020B0503020204020204" charset="-122"/>
                <a:ea typeface="微软雅黑" panose="020B0503020204020204" charset="-122"/>
                <a:cs typeface="微软雅黑" panose="020B0503020204020204" charset="-122"/>
                <a:sym typeface="+mn-ea"/>
              </a:rPr>
              <a:t>2019</a:t>
            </a:r>
            <a:r>
              <a:rPr lang="zh-CN" altLang="en-US" sz="1400">
                <a:latin typeface="微软雅黑" panose="020B0503020204020204" charset="-122"/>
                <a:ea typeface="微软雅黑" panose="020B0503020204020204" charset="-122"/>
                <a:cs typeface="微软雅黑" panose="020B0503020204020204" charset="-122"/>
                <a:sym typeface="+mn-ea"/>
              </a:rPr>
              <a:t>《国家职业教育改革实施方案》</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30000"/>
              </a:lnSpc>
              <a:buFont typeface="Wingdings" panose="05000000000000000000" charset="0"/>
              <a:buChar char="Ø"/>
            </a:pPr>
            <a:r>
              <a:rPr lang="en-US" altLang="zh-CN" sz="1400">
                <a:latin typeface="微软雅黑" panose="020B0503020204020204" charset="-122"/>
                <a:ea typeface="微软雅黑" panose="020B0503020204020204" charset="-122"/>
                <a:cs typeface="微软雅黑" panose="020B0503020204020204" charset="-122"/>
                <a:sym typeface="+mn-ea"/>
              </a:rPr>
              <a:t>2021</a:t>
            </a:r>
            <a:r>
              <a:rPr lang="zh-CN" altLang="en-US" sz="1400">
                <a:latin typeface="微软雅黑" panose="020B0503020204020204" charset="-122"/>
                <a:ea typeface="微软雅黑" panose="020B0503020204020204" charset="-122"/>
                <a:cs typeface="微软雅黑" panose="020B0503020204020204" charset="-122"/>
                <a:sym typeface="+mn-ea"/>
              </a:rPr>
              <a:t>年</a:t>
            </a:r>
            <a:r>
              <a:rPr lang="en-US" altLang="zh-CN" sz="1400">
                <a:latin typeface="微软雅黑" panose="020B0503020204020204" charset="-122"/>
                <a:ea typeface="微软雅黑" panose="020B0503020204020204" charset="-122"/>
                <a:cs typeface="微软雅黑" panose="020B0503020204020204" charset="-122"/>
                <a:sym typeface="+mn-ea"/>
              </a:rPr>
              <a:t>3</a:t>
            </a:r>
            <a:r>
              <a:rPr lang="zh-CN" altLang="en-US" sz="1400">
                <a:latin typeface="微软雅黑" panose="020B0503020204020204" charset="-122"/>
                <a:ea typeface="微软雅黑" panose="020B0503020204020204" charset="-122"/>
                <a:cs typeface="微软雅黑" panose="020B0503020204020204" charset="-122"/>
                <a:sym typeface="+mn-ea"/>
              </a:rPr>
              <a:t>月通过《中华人民共和国职业教育法（修订草案）》</a:t>
            </a:r>
            <a:endParaRPr lang="zh-CN" altLang="en-US" sz="1400">
              <a:latin typeface="微软雅黑" panose="020B0503020204020204" charset="-122"/>
              <a:ea typeface="微软雅黑" panose="020B0503020204020204" charset="-122"/>
              <a:cs typeface="微软雅黑" panose="020B0503020204020204" charset="-122"/>
              <a:sym typeface="+mn-ea"/>
            </a:endParaRPr>
          </a:p>
          <a:p>
            <a:pPr marL="285750" indent="-285750">
              <a:lnSpc>
                <a:spcPct val="130000"/>
              </a:lnSpc>
              <a:buFont typeface="Wingdings" panose="05000000000000000000" charset="0"/>
              <a:buChar char="Ø"/>
            </a:pP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1760855" y="1009650"/>
            <a:ext cx="8898890" cy="614045"/>
          </a:xfrm>
          <a:prstGeom prst="rect">
            <a:avLst/>
          </a:prstGeom>
          <a:noFill/>
        </p:spPr>
        <p:txBody>
          <a:bodyPr wrap="square" rtlCol="0">
            <a:spAutoFit/>
          </a:bodyPr>
          <a:lstStyle/>
          <a:p>
            <a:r>
              <a:rPr lang="en-US" altLang="zh-CN" dirty="0"/>
              <a:t>       </a:t>
            </a:r>
            <a:r>
              <a:rPr lang="zh-CN" altLang="en-US" sz="1600" dirty="0"/>
              <a:t>职业教育与普通教育是两种不同教育类型，具有同等重要地位，职业教育在我国教育体系中是一个单独种类的教育。</a:t>
            </a:r>
            <a:endParaRPr lang="zh-CN" altLang="en-US" sz="1600" dirty="0"/>
          </a:p>
        </p:txBody>
      </p:sp>
      <p:sp>
        <p:nvSpPr>
          <p:cNvPr id="277538" name="Rectangle 34"/>
          <p:cNvSpPr/>
          <p:nvPr/>
        </p:nvSpPr>
        <p:spPr>
          <a:xfrm>
            <a:off x="4419600" y="41910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工程教学</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内涵及需求</a:t>
            </a:r>
            <a:endParaRPr lang="zh-CN" altLang="en-US" dirty="0">
              <a:solidFill>
                <a:schemeClr val="bg1"/>
              </a:solidFill>
              <a:latin typeface="Arial" panose="020B0604020202020204" pitchFamily="34" charset="0"/>
              <a:ea typeface="微软雅黑" panose="020B0503020204020204" charset="-122"/>
            </a:endParaRPr>
          </a:p>
        </p:txBody>
      </p:sp>
      <p:sp>
        <p:nvSpPr>
          <p:cNvPr id="6" name="文本框 5"/>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2" name="图片 1"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5" name="文本框 4"/>
          <p:cNvSpPr txBox="1"/>
          <p:nvPr/>
        </p:nvSpPr>
        <p:spPr>
          <a:xfrm>
            <a:off x="9531350" y="103505"/>
            <a:ext cx="27628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
        <p:nvSpPr>
          <p:cNvPr id="3" name="文本框 2"/>
          <p:cNvSpPr txBox="1"/>
          <p:nvPr/>
        </p:nvSpPr>
        <p:spPr>
          <a:xfrm>
            <a:off x="819150" y="6040755"/>
            <a:ext cx="11023600" cy="737235"/>
          </a:xfrm>
          <a:prstGeom prst="rect">
            <a:avLst/>
          </a:prstGeom>
          <a:noFill/>
        </p:spPr>
        <p:txBody>
          <a:bodyPr wrap="square" rtlCol="0" anchor="t">
            <a:spAutoFit/>
          </a:bodyPr>
          <a:lstStyle/>
          <a:p>
            <a:pPr marL="171450" indent="-171450">
              <a:buFont typeface="Arial" panose="020B0604020202020204" pitchFamily="34" charset="0"/>
              <a:buChar char="•"/>
            </a:pPr>
            <a:r>
              <a:rPr lang="zh-CN" altLang="en-US" sz="1400">
                <a:sym typeface="+mn-ea"/>
              </a:rPr>
              <a:t>同世界工业强国相比，我国产业基础材料、基础工艺、基础元器件、零部件、基础软件等能力依然薄弱，产业链整体上处于中低端，大而不强的问题突出，其中一个重要的方面就是我们的产业工人整体素质、技术、技能水平不强，所以职业教育在新的发展阶段的重要地位正在凸显。</a:t>
            </a:r>
            <a:endParaRPr lang="zh-CN" altLang="en-US" sz="1400">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zoom dir="in"/>
      </p:transition>
    </mc:Choice>
    <mc:Fallback>
      <p:transition spd="slow">
        <p:zoom dir="in"/>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482600" y="1054100"/>
            <a:ext cx="5283835" cy="5292725"/>
          </a:xfrm>
          <a:prstGeom prst="rect">
            <a:avLst/>
          </a:prstGeom>
        </p:spPr>
      </p:pic>
      <p:grpSp>
        <p:nvGrpSpPr>
          <p:cNvPr id="2" name="组合 1"/>
          <p:cNvGrpSpPr/>
          <p:nvPr/>
        </p:nvGrpSpPr>
        <p:grpSpPr>
          <a:xfrm>
            <a:off x="-5080" y="300990"/>
            <a:ext cx="3637915" cy="456565"/>
            <a:chOff x="-8" y="474"/>
            <a:chExt cx="5729"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5207"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sp>
        <p:nvSpPr>
          <p:cNvPr id="13" name="矩形 12"/>
          <p:cNvSpPr/>
          <p:nvPr/>
        </p:nvSpPr>
        <p:spPr>
          <a:xfrm>
            <a:off x="482600" y="1279525"/>
            <a:ext cx="1088390" cy="32740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680845" y="1279525"/>
            <a:ext cx="4086225" cy="42354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AutoShape 13"/>
          <p:cNvSpPr/>
          <p:nvPr/>
        </p:nvSpPr>
        <p:spPr>
          <a:xfrm>
            <a:off x="6031230" y="1054100"/>
            <a:ext cx="1024255" cy="338455"/>
          </a:xfrm>
          <a:prstGeom prst="borderCallout1">
            <a:avLst>
              <a:gd name="adj1" fmla="val 30000"/>
              <a:gd name="adj2" fmla="val -5556"/>
              <a:gd name="adj3" fmla="val 89681"/>
              <a:gd name="adj4" fmla="val -3539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200" dirty="0">
              <a:solidFill>
                <a:srgbClr val="CC0000"/>
              </a:solidFill>
              <a:latin typeface="Arial" panose="020B0604020202020204" pitchFamily="34" charset="0"/>
              <a:ea typeface="微软雅黑" panose="020B0503020204020204" charset="-122"/>
            </a:endParaRPr>
          </a:p>
        </p:txBody>
      </p:sp>
      <p:sp>
        <p:nvSpPr>
          <p:cNvPr id="17" name="AutoShape 11"/>
          <p:cNvSpPr/>
          <p:nvPr/>
        </p:nvSpPr>
        <p:spPr>
          <a:xfrm>
            <a:off x="527685" y="4918710"/>
            <a:ext cx="998855" cy="371475"/>
          </a:xfrm>
          <a:prstGeom prst="borderCallout1">
            <a:avLst>
              <a:gd name="adj1" fmla="val -7521"/>
              <a:gd name="adj2" fmla="val 70184"/>
              <a:gd name="adj3" fmla="val -162564"/>
              <a:gd name="adj4" fmla="val 6795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rPr>
              <a:t>专业分类</a:t>
            </a:r>
            <a:endParaRPr lang="zh-CN" altLang="en-US" sz="1600" dirty="0">
              <a:solidFill>
                <a:srgbClr val="CC0000"/>
              </a:solidFill>
              <a:latin typeface="Arial" panose="020B0604020202020204" pitchFamily="34" charset="0"/>
              <a:ea typeface="微软雅黑" panose="020B0503020204020204" charset="-122"/>
            </a:endParaRPr>
          </a:p>
        </p:txBody>
      </p:sp>
      <p:sp>
        <p:nvSpPr>
          <p:cNvPr id="20" name="矩形 19"/>
          <p:cNvSpPr/>
          <p:nvPr/>
        </p:nvSpPr>
        <p:spPr>
          <a:xfrm>
            <a:off x="1749425" y="2190115"/>
            <a:ext cx="3933190" cy="42672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utoShape 13"/>
          <p:cNvSpPr/>
          <p:nvPr/>
        </p:nvSpPr>
        <p:spPr>
          <a:xfrm>
            <a:off x="5780405" y="3249295"/>
            <a:ext cx="1012190" cy="338455"/>
          </a:xfrm>
          <a:prstGeom prst="borderCallout1">
            <a:avLst>
              <a:gd name="adj1" fmla="val 30000"/>
              <a:gd name="adj2" fmla="val -5556"/>
              <a:gd name="adj3" fmla="val 51594"/>
              <a:gd name="adj4" fmla="val -30721"/>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课程列表</a:t>
            </a:r>
            <a:endParaRPr lang="zh-CN" altLang="en-US" sz="1200" dirty="0">
              <a:solidFill>
                <a:srgbClr val="CC0000"/>
              </a:solidFill>
              <a:latin typeface="Arial" panose="020B0604020202020204" pitchFamily="34" charset="0"/>
              <a:ea typeface="微软雅黑" panose="020B0503020204020204" charset="-122"/>
            </a:endParaRPr>
          </a:p>
        </p:txBody>
      </p:sp>
      <p:sp>
        <p:nvSpPr>
          <p:cNvPr id="23" name="文本框 22"/>
          <p:cNvSpPr txBox="1"/>
          <p:nvPr/>
        </p:nvSpPr>
        <p:spPr>
          <a:xfrm>
            <a:off x="7149465" y="5824220"/>
            <a:ext cx="4634865" cy="632460"/>
          </a:xfrm>
          <a:prstGeom prst="rect">
            <a:avLst/>
          </a:prstGeom>
          <a:noFill/>
        </p:spPr>
        <p:txBody>
          <a:bodyPr wrap="square" rtlCol="0">
            <a:spAutoFit/>
          </a:bodyPr>
          <a:lstStyle/>
          <a:p>
            <a:pPr>
              <a:lnSpc>
                <a:spcPct val="110000"/>
              </a:lnSpc>
            </a:pPr>
            <a:r>
              <a:rPr lang="zh-CN" altLang="en-US" sz="1600" b="1" dirty="0">
                <a:sym typeface="+mn-ea"/>
              </a:rPr>
              <a:t>功能说明：</a:t>
            </a:r>
            <a:r>
              <a:rPr lang="zh-CN" altLang="en-US" sz="1600" dirty="0">
                <a:sym typeface="+mn-ea"/>
              </a:rPr>
              <a:t>专业分类采用的是教育部印发的《职业教育专业目录（2021年）》。</a:t>
            </a:r>
            <a:endParaRPr lang="zh-CN" altLang="en-US" sz="1600" dirty="0"/>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1" name="Rectangle 34"/>
          <p:cNvSpPr/>
          <p:nvPr/>
        </p:nvSpPr>
        <p:spPr>
          <a:xfrm>
            <a:off x="4566285" y="24511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工程教学</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课程列表页</a:t>
            </a:r>
            <a:endParaRPr lang="zh-CN" altLang="en-US" dirty="0">
              <a:solidFill>
                <a:schemeClr val="bg1"/>
              </a:solidFill>
              <a:latin typeface="Arial" panose="020B0604020202020204" pitchFamily="34" charset="0"/>
              <a:ea typeface="微软雅黑" panose="020B0503020204020204" charset="-122"/>
            </a:endParaRPr>
          </a:p>
        </p:txBody>
      </p:sp>
      <p:sp>
        <p:nvSpPr>
          <p:cNvPr id="6" name="矩形 5"/>
          <p:cNvSpPr/>
          <p:nvPr/>
        </p:nvSpPr>
        <p:spPr>
          <a:xfrm>
            <a:off x="1749425" y="1903730"/>
            <a:ext cx="4022090" cy="2209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AutoShape 13"/>
          <p:cNvSpPr/>
          <p:nvPr/>
        </p:nvSpPr>
        <p:spPr>
          <a:xfrm>
            <a:off x="5970905" y="1769110"/>
            <a:ext cx="1231900" cy="838835"/>
          </a:xfrm>
          <a:prstGeom prst="borderCallout1">
            <a:avLst>
              <a:gd name="adj1" fmla="val 30000"/>
              <a:gd name="adj2" fmla="val -5556"/>
              <a:gd name="adj3" fmla="val 3609"/>
              <a:gd name="adj4" fmla="val -41725"/>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展示类型</a:t>
            </a:r>
            <a:endParaRPr lang="zh-CN" altLang="en-US" sz="12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8" name="文本框 7"/>
          <p:cNvSpPr txBox="1"/>
          <p:nvPr/>
        </p:nvSpPr>
        <p:spPr>
          <a:xfrm>
            <a:off x="9531350" y="103505"/>
            <a:ext cx="277177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pic>
        <p:nvPicPr>
          <p:cNvPr id="18" name="图片 17"/>
          <p:cNvPicPr>
            <a:picLocks noChangeAspect="1"/>
          </p:cNvPicPr>
          <p:nvPr/>
        </p:nvPicPr>
        <p:blipFill>
          <a:blip r:embed="rId3"/>
          <a:stretch>
            <a:fillRect/>
          </a:stretch>
        </p:blipFill>
        <p:spPr>
          <a:xfrm>
            <a:off x="7319645" y="1392555"/>
            <a:ext cx="4747895" cy="3361055"/>
          </a:xfrm>
          <a:prstGeom prst="rect">
            <a:avLst/>
          </a:prstGeom>
          <a:ln>
            <a:solidFill>
              <a:schemeClr val="tx1"/>
            </a:solidFill>
          </a:ln>
        </p:spPr>
      </p:pic>
      <p:sp>
        <p:nvSpPr>
          <p:cNvPr id="100" name="文本框 99"/>
          <p:cNvSpPr txBox="1"/>
          <p:nvPr/>
        </p:nvSpPr>
        <p:spPr>
          <a:xfrm>
            <a:off x="8659495" y="491871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3637915" cy="456565"/>
            <a:chOff x="-8" y="474"/>
            <a:chExt cx="5729"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5207"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pic>
        <p:nvPicPr>
          <p:cNvPr id="3" name="图片 2"/>
          <p:cNvPicPr>
            <a:picLocks noChangeAspect="1"/>
          </p:cNvPicPr>
          <p:nvPr/>
        </p:nvPicPr>
        <p:blipFill>
          <a:blip r:embed="rId1"/>
          <a:stretch>
            <a:fillRect/>
          </a:stretch>
        </p:blipFill>
        <p:spPr>
          <a:xfrm>
            <a:off x="1410335" y="1055370"/>
            <a:ext cx="5201285" cy="5532755"/>
          </a:xfrm>
          <a:prstGeom prst="rect">
            <a:avLst/>
          </a:prstGeom>
        </p:spPr>
      </p:pic>
      <p:sp>
        <p:nvSpPr>
          <p:cNvPr id="6" name="矩形 5"/>
          <p:cNvSpPr/>
          <p:nvPr/>
        </p:nvSpPr>
        <p:spPr>
          <a:xfrm>
            <a:off x="1462405" y="1252220"/>
            <a:ext cx="3789680" cy="8782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462405" y="2284730"/>
            <a:ext cx="3789680" cy="43033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319395" y="1252220"/>
            <a:ext cx="1291590" cy="53359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101600" y="125222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课程介绍</a:t>
            </a:r>
            <a:endParaRPr lang="zh-CN" altLang="en-US" sz="1600" dirty="0">
              <a:solidFill>
                <a:srgbClr val="CC0000"/>
              </a:solidFill>
              <a:latin typeface="Arial" panose="020B0604020202020204" pitchFamily="34" charset="0"/>
              <a:ea typeface="微软雅黑" panose="020B0503020204020204" charset="-122"/>
            </a:endParaRPr>
          </a:p>
        </p:txBody>
      </p:sp>
      <p:sp>
        <p:nvSpPr>
          <p:cNvPr id="9" name="AutoShape 11"/>
          <p:cNvSpPr/>
          <p:nvPr/>
        </p:nvSpPr>
        <p:spPr>
          <a:xfrm>
            <a:off x="101600" y="316674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课程目录</a:t>
            </a:r>
            <a:endParaRPr lang="zh-CN" altLang="en-US" sz="1600" dirty="0">
              <a:solidFill>
                <a:srgbClr val="CC0000"/>
              </a:solidFill>
              <a:latin typeface="Arial" panose="020B0604020202020204" pitchFamily="34" charset="0"/>
              <a:ea typeface="微软雅黑" panose="020B0503020204020204" charset="-122"/>
            </a:endParaRPr>
          </a:p>
        </p:txBody>
      </p:sp>
      <p:sp>
        <p:nvSpPr>
          <p:cNvPr id="22" name="AutoShape 13"/>
          <p:cNvSpPr/>
          <p:nvPr/>
        </p:nvSpPr>
        <p:spPr>
          <a:xfrm>
            <a:off x="6811645" y="1607820"/>
            <a:ext cx="1012190" cy="118935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p:txBody>
      </p:sp>
      <p:pic>
        <p:nvPicPr>
          <p:cNvPr id="10" name="图片 9"/>
          <p:cNvPicPr>
            <a:picLocks noChangeAspect="1"/>
          </p:cNvPicPr>
          <p:nvPr/>
        </p:nvPicPr>
        <p:blipFill>
          <a:blip r:embed="rId2"/>
          <a:stretch>
            <a:fillRect/>
          </a:stretch>
        </p:blipFill>
        <p:spPr>
          <a:xfrm>
            <a:off x="7528560" y="2899410"/>
            <a:ext cx="3990340" cy="1494790"/>
          </a:xfrm>
          <a:prstGeom prst="rect">
            <a:avLst/>
          </a:prstGeom>
          <a:ln>
            <a:solidFill>
              <a:schemeClr val="tx1"/>
            </a:solidFill>
          </a:ln>
        </p:spPr>
      </p:pic>
      <p:sp>
        <p:nvSpPr>
          <p:cNvPr id="11" name="文本框 10"/>
          <p:cNvSpPr txBox="1"/>
          <p:nvPr/>
        </p:nvSpPr>
        <p:spPr>
          <a:xfrm>
            <a:off x="7528560" y="5278120"/>
            <a:ext cx="4231005" cy="730885"/>
          </a:xfrm>
          <a:prstGeom prst="rect">
            <a:avLst/>
          </a:prstGeom>
          <a:noFill/>
        </p:spPr>
        <p:txBody>
          <a:bodyPr wrap="square" rtlCol="0">
            <a:spAutoFit/>
          </a:bodyPr>
          <a:lstStyle/>
          <a:p>
            <a:pPr>
              <a:lnSpc>
                <a:spcPct val="130000"/>
              </a:lnSpc>
            </a:pPr>
            <a:r>
              <a:rPr lang="zh-CN" altLang="en-US" sz="1600" b="1">
                <a:sym typeface="+mn-ea"/>
              </a:rPr>
              <a:t>功能说明：</a:t>
            </a:r>
            <a:r>
              <a:rPr lang="zh-CN" altLang="en-US" sz="1600">
                <a:sym typeface="+mn-ea"/>
              </a:rPr>
              <a:t>先</a:t>
            </a:r>
            <a:r>
              <a:rPr lang="zh-CN" altLang="en-US" sz="1600"/>
              <a:t>选择课程目录，再确定课程内容，然后选择学习课件，就可以开始学习了。</a:t>
            </a:r>
            <a:endParaRPr lang="zh-CN" altLang="en-US" sz="1600"/>
          </a:p>
        </p:txBody>
      </p:sp>
      <p:sp>
        <p:nvSpPr>
          <p:cNvPr id="13" name="文本框 1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4" name="Rectangle 34"/>
          <p:cNvSpPr/>
          <p:nvPr/>
        </p:nvSpPr>
        <p:spPr>
          <a:xfrm>
            <a:off x="4941570" y="27432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工程教学</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课程详情页</a:t>
            </a:r>
            <a:endParaRPr lang="zh-CN" altLang="en-US" dirty="0">
              <a:solidFill>
                <a:schemeClr val="bg1"/>
              </a:solidFill>
              <a:latin typeface="Arial" panose="020B0604020202020204" pitchFamily="34" charset="0"/>
              <a:ea typeface="微软雅黑" panose="020B0503020204020204" charset="-122"/>
            </a:endParaRPr>
          </a:p>
        </p:txBody>
      </p:sp>
      <p:pic>
        <p:nvPicPr>
          <p:cNvPr id="15" name="图片 14"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6" name="文本框 15"/>
          <p:cNvSpPr txBox="1"/>
          <p:nvPr/>
        </p:nvSpPr>
        <p:spPr>
          <a:xfrm>
            <a:off x="9531350" y="103505"/>
            <a:ext cx="273685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
        <p:nvSpPr>
          <p:cNvPr id="100" name="文本框 99"/>
          <p:cNvSpPr txBox="1"/>
          <p:nvPr/>
        </p:nvSpPr>
        <p:spPr>
          <a:xfrm>
            <a:off x="8418195" y="462534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目录及课件</a:t>
            </a:r>
            <a:endParaRPr lang="zh-CN" b="1">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3637915" cy="456565"/>
            <a:chOff x="-8" y="474"/>
            <a:chExt cx="5729"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5207"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pic>
        <p:nvPicPr>
          <p:cNvPr id="3" name="图片 2"/>
          <p:cNvPicPr>
            <a:picLocks noChangeAspect="1"/>
          </p:cNvPicPr>
          <p:nvPr/>
        </p:nvPicPr>
        <p:blipFill>
          <a:blip r:embed="rId1"/>
          <a:stretch>
            <a:fillRect/>
          </a:stretch>
        </p:blipFill>
        <p:spPr>
          <a:xfrm>
            <a:off x="1733550" y="995045"/>
            <a:ext cx="5637530" cy="5682615"/>
          </a:xfrm>
          <a:prstGeom prst="rect">
            <a:avLst/>
          </a:prstGeom>
        </p:spPr>
      </p:pic>
      <p:sp>
        <p:nvSpPr>
          <p:cNvPr id="17" name="AutoShape 11"/>
          <p:cNvSpPr/>
          <p:nvPr/>
        </p:nvSpPr>
        <p:spPr>
          <a:xfrm>
            <a:off x="245745" y="1931035"/>
            <a:ext cx="998855" cy="568960"/>
          </a:xfrm>
          <a:prstGeom prst="borderCallout1">
            <a:avLst>
              <a:gd name="adj1" fmla="val 30000"/>
              <a:gd name="adj2" fmla="val 108333"/>
              <a:gd name="adj3" fmla="val 23214"/>
              <a:gd name="adj4" fmla="val 142975"/>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rPr>
              <a:t>文件类型分组</a:t>
            </a:r>
            <a:endParaRPr lang="zh-CN" altLang="en-US" sz="1600" dirty="0">
              <a:solidFill>
                <a:srgbClr val="CC0000"/>
              </a:solidFill>
              <a:latin typeface="Arial" panose="020B0604020202020204" pitchFamily="34" charset="0"/>
              <a:ea typeface="微软雅黑" panose="020B0503020204020204" charset="-122"/>
            </a:endParaRPr>
          </a:p>
        </p:txBody>
      </p:sp>
      <p:sp>
        <p:nvSpPr>
          <p:cNvPr id="13" name="矩形 12"/>
          <p:cNvSpPr/>
          <p:nvPr/>
        </p:nvSpPr>
        <p:spPr>
          <a:xfrm>
            <a:off x="1733550" y="1255395"/>
            <a:ext cx="1226185" cy="13519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3102610" y="1316990"/>
            <a:ext cx="4268470" cy="4806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3"/>
          <p:cNvSpPr/>
          <p:nvPr/>
        </p:nvSpPr>
        <p:spPr>
          <a:xfrm>
            <a:off x="7623810" y="1396365"/>
            <a:ext cx="1008380" cy="321310"/>
          </a:xfrm>
          <a:prstGeom prst="borderCallout1">
            <a:avLst>
              <a:gd name="adj1" fmla="val 30000"/>
              <a:gd name="adj2" fmla="val -5556"/>
              <a:gd name="adj3" fmla="val 27860"/>
              <a:gd name="adj4" fmla="val -31122"/>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200" dirty="0">
              <a:solidFill>
                <a:srgbClr val="CC0000"/>
              </a:solidFill>
              <a:latin typeface="Arial" panose="020B0604020202020204" pitchFamily="34" charset="0"/>
              <a:ea typeface="微软雅黑" panose="020B0503020204020204" charset="-122"/>
            </a:endParaRPr>
          </a:p>
        </p:txBody>
      </p:sp>
      <p:sp>
        <p:nvSpPr>
          <p:cNvPr id="6" name="矩形 5"/>
          <p:cNvSpPr/>
          <p:nvPr/>
        </p:nvSpPr>
        <p:spPr>
          <a:xfrm>
            <a:off x="3103245" y="2045335"/>
            <a:ext cx="4147820" cy="46329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utoShape 13"/>
          <p:cNvSpPr/>
          <p:nvPr/>
        </p:nvSpPr>
        <p:spPr>
          <a:xfrm>
            <a:off x="7480935" y="2499995"/>
            <a:ext cx="1012190" cy="338455"/>
          </a:xfrm>
          <a:prstGeom prst="borderCallout1">
            <a:avLst>
              <a:gd name="adj1" fmla="val 30000"/>
              <a:gd name="adj2" fmla="val -5556"/>
              <a:gd name="adj3" fmla="val 51594"/>
              <a:gd name="adj4" fmla="val -30721"/>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课件列表</a:t>
            </a:r>
            <a:endParaRPr lang="zh-CN" altLang="en-US" sz="1200" dirty="0">
              <a:solidFill>
                <a:srgbClr val="CC0000"/>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1" name="Rectangle 34"/>
          <p:cNvSpPr/>
          <p:nvPr/>
        </p:nvSpPr>
        <p:spPr>
          <a:xfrm>
            <a:off x="4490085" y="27114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工程教学</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课件列表页</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
        <p:nvSpPr>
          <p:cNvPr id="7" name="文本框 6"/>
          <p:cNvSpPr txBox="1"/>
          <p:nvPr/>
        </p:nvSpPr>
        <p:spPr>
          <a:xfrm>
            <a:off x="7932420" y="5631180"/>
            <a:ext cx="4206240" cy="730885"/>
          </a:xfrm>
          <a:prstGeom prst="rect">
            <a:avLst/>
          </a:prstGeom>
          <a:noFill/>
        </p:spPr>
        <p:txBody>
          <a:bodyPr wrap="square" rtlCol="0">
            <a:spAutoFit/>
          </a:bodyPr>
          <a:lstStyle/>
          <a:p>
            <a:pPr>
              <a:lnSpc>
                <a:spcPct val="130000"/>
              </a:lnSpc>
            </a:pPr>
            <a:r>
              <a:rPr lang="zh-CN" altLang="en-US" sz="1600" b="1">
                <a:sym typeface="+mn-ea"/>
              </a:rPr>
              <a:t>功能说明：</a:t>
            </a:r>
            <a:r>
              <a:rPr lang="zh-CN" altLang="en-US" sz="1600">
                <a:sym typeface="+mn-ea"/>
              </a:rPr>
              <a:t>可直接检索所需课件，或者按文件类型选择需要的课件。</a:t>
            </a:r>
            <a:endParaRPr lang="zh-CN" altLang="en-US" sz="160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4477385" y="936625"/>
            <a:ext cx="4389755" cy="5901055"/>
            <a:chOff x="1209" y="1275"/>
            <a:chExt cx="6913" cy="9293"/>
          </a:xfrm>
        </p:grpSpPr>
        <p:pic>
          <p:nvPicPr>
            <p:cNvPr id="7" name="图片 6"/>
            <p:cNvPicPr>
              <a:picLocks noChangeAspect="1"/>
            </p:cNvPicPr>
            <p:nvPr/>
          </p:nvPicPr>
          <p:blipFill>
            <a:blip r:embed="rId1"/>
            <a:stretch>
              <a:fillRect/>
            </a:stretch>
          </p:blipFill>
          <p:spPr>
            <a:xfrm>
              <a:off x="1210" y="1275"/>
              <a:ext cx="6912" cy="4828"/>
            </a:xfrm>
            <a:prstGeom prst="rect">
              <a:avLst/>
            </a:prstGeom>
            <a:ln>
              <a:solidFill>
                <a:schemeClr val="tx1"/>
              </a:solidFill>
            </a:ln>
          </p:spPr>
        </p:pic>
        <p:pic>
          <p:nvPicPr>
            <p:cNvPr id="9" name="图片 8"/>
            <p:cNvPicPr>
              <a:picLocks noChangeAspect="1"/>
            </p:cNvPicPr>
            <p:nvPr/>
          </p:nvPicPr>
          <p:blipFill>
            <a:blip r:embed="rId2"/>
            <a:stretch>
              <a:fillRect/>
            </a:stretch>
          </p:blipFill>
          <p:spPr>
            <a:xfrm>
              <a:off x="1209" y="6737"/>
              <a:ext cx="6913" cy="3182"/>
            </a:xfrm>
            <a:prstGeom prst="rect">
              <a:avLst/>
            </a:prstGeom>
            <a:ln>
              <a:solidFill>
                <a:schemeClr val="tx1"/>
              </a:solidFill>
            </a:ln>
          </p:spPr>
        </p:pic>
        <p:sp>
          <p:nvSpPr>
            <p:cNvPr id="11" name="文本框 10"/>
            <p:cNvSpPr txBox="1"/>
            <p:nvPr/>
          </p:nvSpPr>
          <p:spPr>
            <a:xfrm>
              <a:off x="2500" y="6221"/>
              <a:ext cx="4333" cy="398"/>
            </a:xfrm>
            <a:prstGeom prst="rect">
              <a:avLst/>
            </a:prstGeom>
            <a:noFill/>
            <a:ln w="9525">
              <a:solidFill>
                <a:schemeClr val="tx1"/>
              </a:solid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视频课件</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2377" y="10170"/>
              <a:ext cx="4333" cy="398"/>
            </a:xfrm>
            <a:prstGeom prst="rect">
              <a:avLst/>
            </a:prstGeom>
            <a:noFill/>
            <a:ln w="9525">
              <a:solidFill>
                <a:schemeClr val="tx1"/>
              </a:solid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音频课件</a:t>
              </a:r>
              <a:endParaRPr lang="zh-CN" b="1">
                <a:latin typeface="微软雅黑" panose="020B0503020204020204" charset="-122"/>
                <a:ea typeface="微软雅黑" panose="020B0503020204020204" charset="-122"/>
                <a:cs typeface="微软雅黑" panose="020B0503020204020204" charset="-122"/>
              </a:endParaRPr>
            </a:p>
          </p:txBody>
        </p:sp>
      </p:grpSp>
      <p:grpSp>
        <p:nvGrpSpPr>
          <p:cNvPr id="25" name="组合 24"/>
          <p:cNvGrpSpPr/>
          <p:nvPr/>
        </p:nvGrpSpPr>
        <p:grpSpPr>
          <a:xfrm>
            <a:off x="562610" y="936625"/>
            <a:ext cx="3547110" cy="5901667"/>
            <a:chOff x="9209" y="1327"/>
            <a:chExt cx="5900" cy="9283"/>
          </a:xfrm>
        </p:grpSpPr>
        <p:pic>
          <p:nvPicPr>
            <p:cNvPr id="8" name="图片 7"/>
            <p:cNvPicPr>
              <a:picLocks noChangeAspect="1"/>
            </p:cNvPicPr>
            <p:nvPr/>
          </p:nvPicPr>
          <p:blipFill>
            <a:blip r:embed="rId3"/>
            <a:stretch>
              <a:fillRect/>
            </a:stretch>
          </p:blipFill>
          <p:spPr>
            <a:xfrm>
              <a:off x="9209" y="1327"/>
              <a:ext cx="5900" cy="4727"/>
            </a:xfrm>
            <a:prstGeom prst="rect">
              <a:avLst/>
            </a:prstGeom>
            <a:ln>
              <a:solidFill>
                <a:schemeClr val="tx1"/>
              </a:solidFill>
            </a:ln>
          </p:spPr>
        </p:pic>
        <p:pic>
          <p:nvPicPr>
            <p:cNvPr id="10" name="图片 9"/>
            <p:cNvPicPr>
              <a:picLocks noChangeAspect="1"/>
            </p:cNvPicPr>
            <p:nvPr/>
          </p:nvPicPr>
          <p:blipFill>
            <a:blip r:embed="rId4"/>
            <a:stretch>
              <a:fillRect/>
            </a:stretch>
          </p:blipFill>
          <p:spPr>
            <a:xfrm>
              <a:off x="9209" y="6738"/>
              <a:ext cx="5651" cy="3268"/>
            </a:xfrm>
            <a:prstGeom prst="rect">
              <a:avLst/>
            </a:prstGeom>
            <a:ln>
              <a:solidFill>
                <a:schemeClr val="tx1"/>
              </a:solidFill>
            </a:ln>
          </p:spPr>
        </p:pic>
        <p:sp>
          <p:nvSpPr>
            <p:cNvPr id="22" name="文本框 21"/>
            <p:cNvSpPr txBox="1"/>
            <p:nvPr/>
          </p:nvSpPr>
          <p:spPr>
            <a:xfrm>
              <a:off x="9992" y="6196"/>
              <a:ext cx="4333" cy="398"/>
            </a:xfrm>
            <a:prstGeom prst="rect">
              <a:avLst/>
            </a:prstGeom>
            <a:noFill/>
            <a:ln w="9525">
              <a:solidFill>
                <a:schemeClr val="tx1"/>
              </a:solid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文档课件</a:t>
              </a:r>
              <a:endParaRPr lang="zh-CN" b="1">
                <a:latin typeface="微软雅黑" panose="020B0503020204020204" charset="-122"/>
                <a:ea typeface="微软雅黑" panose="020B0503020204020204" charset="-122"/>
                <a:cs typeface="微软雅黑" panose="020B0503020204020204" charset="-122"/>
              </a:endParaRPr>
            </a:p>
          </p:txBody>
        </p:sp>
        <p:sp>
          <p:nvSpPr>
            <p:cNvPr id="23" name="文本框 22"/>
            <p:cNvSpPr txBox="1"/>
            <p:nvPr/>
          </p:nvSpPr>
          <p:spPr>
            <a:xfrm>
              <a:off x="10024" y="10212"/>
              <a:ext cx="4333" cy="398"/>
            </a:xfrm>
            <a:prstGeom prst="rect">
              <a:avLst/>
            </a:prstGeom>
            <a:noFill/>
            <a:ln w="9525">
              <a:solidFill>
                <a:schemeClr val="tx1"/>
              </a:solid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图片课件</a:t>
              </a:r>
              <a:endParaRPr lang="zh-CN" b="1">
                <a:latin typeface="微软雅黑" panose="020B0503020204020204" charset="-122"/>
                <a:ea typeface="微软雅黑" panose="020B0503020204020204" charset="-122"/>
                <a:cs typeface="微软雅黑" panose="020B0503020204020204" charset="-122"/>
              </a:endParaRPr>
            </a:p>
          </p:txBody>
        </p:sp>
      </p:grpSp>
      <p:sp>
        <p:nvSpPr>
          <p:cNvPr id="24" name="文本框 23"/>
          <p:cNvSpPr txBox="1"/>
          <p:nvPr/>
        </p:nvSpPr>
        <p:spPr>
          <a:xfrm>
            <a:off x="9235440" y="4516120"/>
            <a:ext cx="2855595" cy="1861185"/>
          </a:xfrm>
          <a:prstGeom prst="rect">
            <a:avLst/>
          </a:prstGeom>
          <a:noFill/>
        </p:spPr>
        <p:txBody>
          <a:bodyPr wrap="square" rtlCol="0">
            <a:spAutoFit/>
          </a:bodyPr>
          <a:lstStyle/>
          <a:p>
            <a:pPr>
              <a:lnSpc>
                <a:spcPct val="120000"/>
              </a:lnSpc>
            </a:pPr>
            <a:r>
              <a:rPr lang="zh-CN" altLang="en-US" sz="1600" b="1">
                <a:sym typeface="+mn-ea"/>
              </a:rPr>
              <a:t>功能说明：</a:t>
            </a:r>
            <a:endParaRPr lang="zh-CN" altLang="en-US" sz="1600" b="1">
              <a:sym typeface="+mn-ea"/>
            </a:endParaRPr>
          </a:p>
          <a:p>
            <a:pPr marL="285750" indent="-285750">
              <a:lnSpc>
                <a:spcPct val="120000"/>
              </a:lnSpc>
              <a:buFont typeface="Arial" panose="020B0604020202020204" pitchFamily="34" charset="0"/>
              <a:buChar char="•"/>
            </a:pPr>
            <a:r>
              <a:rPr lang="zh-CN" altLang="en-US" sz="1600"/>
              <a:t>可选择文档、图片、视频、音频等其他文件类型进行查阅学习。</a:t>
            </a:r>
            <a:endParaRPr lang="zh-CN" altLang="en-US" sz="1600"/>
          </a:p>
          <a:p>
            <a:pPr marL="285750" indent="-285750">
              <a:lnSpc>
                <a:spcPct val="120000"/>
              </a:lnSpc>
              <a:buFont typeface="Arial" panose="020B0604020202020204" pitchFamily="34" charset="0"/>
              <a:buChar char="•"/>
            </a:pPr>
            <a:r>
              <a:rPr lang="zh-CN" altLang="en-US" sz="1600"/>
              <a:t>教学课件内容支持下载后使用。</a:t>
            </a:r>
            <a:endParaRPr lang="zh-CN" altLang="en-US" sz="1600"/>
          </a:p>
        </p:txBody>
      </p:sp>
      <p:sp>
        <p:nvSpPr>
          <p:cNvPr id="6" name="文本框 5"/>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3" name="Rectangle 34"/>
          <p:cNvSpPr/>
          <p:nvPr/>
        </p:nvSpPr>
        <p:spPr>
          <a:xfrm>
            <a:off x="4235450" y="24511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工程教学</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课件详细页</a:t>
            </a:r>
            <a:endParaRPr lang="zh-CN" altLang="en-US" dirty="0">
              <a:solidFill>
                <a:schemeClr val="bg1"/>
              </a:solidFill>
              <a:latin typeface="Arial" panose="020B0604020202020204" pitchFamily="34" charset="0"/>
              <a:ea typeface="微软雅黑" panose="020B0503020204020204" charset="-122"/>
            </a:endParaRPr>
          </a:p>
        </p:txBody>
      </p:sp>
      <p:pic>
        <p:nvPicPr>
          <p:cNvPr id="2" name="图片 1" descr="9621eab6c2b6b07180a9b4c0c48cfd8"/>
          <p:cNvPicPr>
            <a:picLocks noChangeAspect="1"/>
          </p:cNvPicPr>
          <p:nvPr/>
        </p:nvPicPr>
        <p:blipFill>
          <a:blip r:embed="rId5"/>
          <a:srcRect b="32694"/>
          <a:stretch>
            <a:fillRect/>
          </a:stretch>
        </p:blipFill>
        <p:spPr>
          <a:xfrm>
            <a:off x="9004300" y="103505"/>
            <a:ext cx="652145" cy="521970"/>
          </a:xfrm>
          <a:prstGeom prst="rect">
            <a:avLst/>
          </a:prstGeom>
        </p:spPr>
      </p:pic>
      <p:sp>
        <p:nvSpPr>
          <p:cNvPr id="12" name="文本框 11"/>
          <p:cNvSpPr txBox="1"/>
          <p:nvPr/>
        </p:nvSpPr>
        <p:spPr>
          <a:xfrm>
            <a:off x="9531350" y="103505"/>
            <a:ext cx="272097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5859145" y="2388235"/>
            <a:ext cx="5790565" cy="583565"/>
          </a:xfrm>
          <a:prstGeom prst="rect">
            <a:avLst/>
          </a:prstGeom>
          <a:noFill/>
        </p:spPr>
        <p:txBody>
          <a:bodyPr wrap="square" rtlCol="0">
            <a:spAutoFit/>
          </a:bodyPr>
          <a:lstStyle/>
          <a:p>
            <a:r>
              <a:rPr lang="en-US" altLang="zh-CN" sz="1600"/>
              <a:t>      </a:t>
            </a:r>
            <a:r>
              <a:rPr lang="zh-CN" altLang="en-US" sz="1600"/>
              <a:t>设计产品是基于图纸开始制作</a:t>
            </a:r>
            <a:r>
              <a:rPr lang="zh-CN" altLang="en-US" sz="1600">
                <a:sym typeface="+mn-ea"/>
              </a:rPr>
              <a:t>，技术是设计图纸的基础；</a:t>
            </a:r>
            <a:r>
              <a:rPr lang="zh-CN" altLang="en-US" sz="1600"/>
              <a:t>图纸是技术、专利 、标准三者集成运用的成果载体。 </a:t>
            </a:r>
            <a:endParaRPr lang="zh-CN" altLang="en-US" sz="1600"/>
          </a:p>
        </p:txBody>
      </p:sp>
      <p:sp>
        <p:nvSpPr>
          <p:cNvPr id="23" name="文本框 22"/>
          <p:cNvSpPr txBox="1"/>
          <p:nvPr/>
        </p:nvSpPr>
        <p:spPr>
          <a:xfrm>
            <a:off x="1197610" y="701040"/>
            <a:ext cx="9398000" cy="718185"/>
          </a:xfrm>
          <a:prstGeom prst="rect">
            <a:avLst/>
          </a:prstGeom>
          <a:noFill/>
        </p:spPr>
        <p:txBody>
          <a:bodyPr wrap="square" rtlCol="0" anchor="t">
            <a:spAutoFit/>
          </a:bodyPr>
          <a:lstStyle/>
          <a:p>
            <a:pPr>
              <a:lnSpc>
                <a:spcPct val="120000"/>
              </a:lnSpc>
            </a:pPr>
            <a:r>
              <a:rPr lang="en-US" altLang="zh-CN"/>
              <a:t>       </a:t>
            </a:r>
            <a:r>
              <a:rPr lang="zh-CN" altLang="en-US" sz="1600"/>
              <a:t>产品设计是决定产品外形和产品功能，同时也是决定产品质量最重要的环节，产品的设计工作对产品的成本也起到至关重要的作用。</a:t>
            </a:r>
            <a:endParaRPr lang="zh-CN" altLang="en-US" sz="1600"/>
          </a:p>
        </p:txBody>
      </p:sp>
      <p:sp>
        <p:nvSpPr>
          <p:cNvPr id="24" name="文本框 23"/>
          <p:cNvSpPr txBox="1"/>
          <p:nvPr/>
        </p:nvSpPr>
        <p:spPr>
          <a:xfrm>
            <a:off x="6141720" y="3283585"/>
            <a:ext cx="5379720" cy="1899920"/>
          </a:xfrm>
          <a:prstGeom prst="rect">
            <a:avLst/>
          </a:prstGeom>
          <a:noFill/>
        </p:spPr>
        <p:txBody>
          <a:bodyPr wrap="square" rtlCol="0">
            <a:spAutoFit/>
          </a:bodyPr>
          <a:lstStyle/>
          <a:p>
            <a:pPr indent="0">
              <a:lnSpc>
                <a:spcPct val="120000"/>
              </a:lnSpc>
              <a:buFont typeface="Wingdings" panose="05000000000000000000" charset="0"/>
              <a:buNone/>
            </a:pPr>
            <a:r>
              <a:rPr lang="zh-CN" altLang="en-US" sz="1400"/>
              <a:t>设计图纸的作用：</a:t>
            </a:r>
            <a:endParaRPr lang="zh-CN" altLang="en-US" sz="1400"/>
          </a:p>
          <a:p>
            <a:pPr marL="285750" indent="-285750">
              <a:lnSpc>
                <a:spcPct val="120000"/>
              </a:lnSpc>
              <a:buFont typeface="Wingdings" panose="05000000000000000000" charset="0"/>
              <a:buChar char="l"/>
            </a:pPr>
            <a:r>
              <a:rPr lang="zh-CN" altLang="en-US" sz="1400"/>
              <a:t>设计是产品与市场的桥梁： </a:t>
            </a:r>
            <a:endParaRPr lang="zh-CN" altLang="en-US" sz="1400"/>
          </a:p>
          <a:p>
            <a:pPr>
              <a:lnSpc>
                <a:spcPct val="120000"/>
              </a:lnSpc>
            </a:pPr>
            <a:r>
              <a:rPr lang="zh-CN" altLang="en-US" sz="1400"/>
              <a:t>一方面将生产和技术转化为适合市场需求的产品；</a:t>
            </a:r>
            <a:endParaRPr lang="zh-CN" altLang="en-US" sz="1400"/>
          </a:p>
          <a:p>
            <a:pPr>
              <a:lnSpc>
                <a:spcPct val="120000"/>
              </a:lnSpc>
            </a:pPr>
            <a:r>
              <a:rPr lang="zh-CN" altLang="en-US" sz="1400"/>
              <a:t>一方面将市场信息反馈到企业，促进企业的发展。 </a:t>
            </a:r>
            <a:endParaRPr lang="zh-CN" altLang="en-US" sz="1400"/>
          </a:p>
          <a:p>
            <a:pPr marL="285750" indent="-285750">
              <a:lnSpc>
                <a:spcPct val="120000"/>
              </a:lnSpc>
              <a:buFont typeface="Wingdings" panose="05000000000000000000" charset="0"/>
              <a:buChar char="l"/>
            </a:pPr>
            <a:r>
              <a:rPr lang="zh-CN" altLang="en-US" sz="1400"/>
              <a:t>设计是产品增值的手段：</a:t>
            </a:r>
            <a:endParaRPr lang="zh-CN" altLang="en-US" sz="1400"/>
          </a:p>
          <a:p>
            <a:pPr indent="0">
              <a:lnSpc>
                <a:spcPct val="120000"/>
              </a:lnSpc>
              <a:buFont typeface="Wingdings" panose="05000000000000000000" charset="0"/>
              <a:buNone/>
            </a:pPr>
            <a:r>
              <a:rPr lang="zh-CN" altLang="en-US" sz="1400"/>
              <a:t>对企业的最大作用是提高产品的附加价值。这种附加的价值不是有形物质存在， 更多表现在无形之中，外观、产品形象等。</a:t>
            </a:r>
            <a:endParaRPr lang="zh-CN" altLang="en-US" sz="1400"/>
          </a:p>
        </p:txBody>
      </p:sp>
      <p:pic>
        <p:nvPicPr>
          <p:cNvPr id="100" name="图片 99"/>
          <p:cNvPicPr/>
          <p:nvPr/>
        </p:nvPicPr>
        <p:blipFill>
          <a:blip r:embed="rId1" r:link="rId2"/>
          <a:stretch>
            <a:fillRect/>
          </a:stretch>
        </p:blipFill>
        <p:spPr>
          <a:xfrm>
            <a:off x="1021080" y="1524000"/>
            <a:ext cx="4220845" cy="4876800"/>
          </a:xfrm>
          <a:prstGeom prst="rect">
            <a:avLst/>
          </a:prstGeom>
          <a:noFill/>
          <a:ln w="9525">
            <a:noFill/>
          </a:ln>
        </p:spPr>
      </p:pic>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3" name="Rectangle 34"/>
          <p:cNvSpPr/>
          <p:nvPr/>
        </p:nvSpPr>
        <p:spPr>
          <a:xfrm>
            <a:off x="4549775" y="21590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a:t>
            </a:r>
            <a:r>
              <a:rPr lang="en-US" altLang="zh-CN" dirty="0">
                <a:solidFill>
                  <a:schemeClr val="bg1"/>
                </a:solidFill>
                <a:latin typeface="Arial" panose="020B0604020202020204" pitchFamily="34" charset="0"/>
                <a:ea typeface="微软雅黑" panose="020B0503020204020204" charset="-122"/>
              </a:rPr>
              <a:t>4</a:t>
            </a:r>
            <a:r>
              <a:rPr lang="zh-CN" altLang="en-US" dirty="0">
                <a:solidFill>
                  <a:schemeClr val="bg1"/>
                </a:solidFill>
                <a:latin typeface="Arial" panose="020B0604020202020204" pitchFamily="34" charset="0"/>
                <a:ea typeface="微软雅黑" panose="020B0503020204020204" charset="-122"/>
              </a:rPr>
              <a:t>：设计创新</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2" name="文本框 11"/>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307465" y="1161415"/>
            <a:ext cx="5387975" cy="534289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06830" y="1367790"/>
            <a:ext cx="1065530" cy="27070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57785" y="1784350"/>
            <a:ext cx="1075055" cy="867410"/>
          </a:xfrm>
          <a:prstGeom prst="borderCallout1">
            <a:avLst>
              <a:gd name="adj1" fmla="val 30000"/>
              <a:gd name="adj2" fmla="val 108333"/>
              <a:gd name="adj3" fmla="val 34114"/>
              <a:gd name="adj4" fmla="val 139224"/>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分类聚合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3"/>
          <p:cNvSpPr/>
          <p:nvPr/>
        </p:nvSpPr>
        <p:spPr>
          <a:xfrm>
            <a:off x="6982460" y="1273810"/>
            <a:ext cx="1021080" cy="347345"/>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19" name="矩形 18"/>
          <p:cNvSpPr/>
          <p:nvPr/>
        </p:nvSpPr>
        <p:spPr>
          <a:xfrm>
            <a:off x="2539365" y="1336040"/>
            <a:ext cx="4154805" cy="3860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539365" y="2259330"/>
            <a:ext cx="4156710" cy="41643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7103110" y="3576320"/>
            <a:ext cx="899795" cy="601980"/>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图纸列表信息</a:t>
            </a:r>
            <a:endParaRPr lang="zh-CN" altLang="en-US" sz="1600" dirty="0">
              <a:solidFill>
                <a:srgbClr val="CC0000"/>
              </a:solidFill>
              <a:latin typeface="Arial" panose="020B0604020202020204" pitchFamily="34" charset="0"/>
              <a:ea typeface="微软雅黑" panose="020B0503020204020204" charset="-122"/>
            </a:endParaRPr>
          </a:p>
        </p:txBody>
      </p:sp>
      <p:pic>
        <p:nvPicPr>
          <p:cNvPr id="6" name="图片 5"/>
          <p:cNvPicPr>
            <a:picLocks noChangeAspect="1"/>
          </p:cNvPicPr>
          <p:nvPr/>
        </p:nvPicPr>
        <p:blipFill>
          <a:blip r:embed="rId2"/>
          <a:stretch>
            <a:fillRect/>
          </a:stretch>
        </p:blipFill>
        <p:spPr>
          <a:xfrm>
            <a:off x="8324850" y="1212850"/>
            <a:ext cx="3608705" cy="3625850"/>
          </a:xfrm>
          <a:prstGeom prst="rect">
            <a:avLst/>
          </a:prstGeom>
          <a:ln>
            <a:solidFill>
              <a:schemeClr val="tx1"/>
            </a:solidFill>
          </a:ln>
        </p:spPr>
      </p:pic>
      <p:sp>
        <p:nvSpPr>
          <p:cNvPr id="100" name="文本框 99"/>
          <p:cNvSpPr txBox="1"/>
          <p:nvPr/>
        </p:nvSpPr>
        <p:spPr>
          <a:xfrm>
            <a:off x="8938260" y="497395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128000" y="5568950"/>
            <a:ext cx="4002405" cy="681355"/>
          </a:xfrm>
          <a:prstGeom prst="rect">
            <a:avLst/>
          </a:prstGeom>
          <a:noFill/>
        </p:spPr>
        <p:txBody>
          <a:bodyPr wrap="square" rtlCol="0">
            <a:spAutoFit/>
          </a:bodyPr>
          <a:lstStyle/>
          <a:p>
            <a:pPr>
              <a:lnSpc>
                <a:spcPct val="120000"/>
              </a:lnSpc>
            </a:pPr>
            <a:r>
              <a:rPr lang="zh-CN" altLang="en-US" sz="1600" b="1">
                <a:sym typeface="+mn-ea"/>
              </a:rPr>
              <a:t>功能说明：</a:t>
            </a:r>
            <a:r>
              <a:rPr lang="zh-CN" altLang="en-US" sz="1600"/>
              <a:t>可选择图文或者摘要样式展示列表页。</a:t>
            </a:r>
            <a:endParaRPr lang="zh-CN" altLang="en-US" sz="1600"/>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9" name="Rectangle 34"/>
          <p:cNvSpPr/>
          <p:nvPr/>
        </p:nvSpPr>
        <p:spPr>
          <a:xfrm>
            <a:off x="4419600" y="27432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设计创新</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图纸列表页</a:t>
            </a:r>
            <a:endParaRPr lang="zh-CN" altLang="en-US" dirty="0">
              <a:solidFill>
                <a:schemeClr val="bg1"/>
              </a:solidFill>
              <a:latin typeface="Arial" panose="020B0604020202020204" pitchFamily="34" charset="0"/>
              <a:ea typeface="微软雅黑" panose="020B0503020204020204" charset="-122"/>
            </a:endParaRPr>
          </a:p>
        </p:txBody>
      </p:sp>
      <p:sp>
        <p:nvSpPr>
          <p:cNvPr id="2" name="AutoShape 13"/>
          <p:cNvSpPr/>
          <p:nvPr/>
        </p:nvSpPr>
        <p:spPr>
          <a:xfrm>
            <a:off x="6982460" y="2070735"/>
            <a:ext cx="1267460" cy="897255"/>
          </a:xfrm>
          <a:prstGeom prst="borderCallout1">
            <a:avLst>
              <a:gd name="adj1" fmla="val 30000"/>
              <a:gd name="adj2" fmla="val -5556"/>
              <a:gd name="adj3" fmla="val 3609"/>
              <a:gd name="adj4" fmla="val -41725"/>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展示模式、检索结果统计、显示数量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sp>
        <p:nvSpPr>
          <p:cNvPr id="5" name="矩形 4"/>
          <p:cNvSpPr/>
          <p:nvPr/>
        </p:nvSpPr>
        <p:spPr>
          <a:xfrm>
            <a:off x="2537460" y="1949450"/>
            <a:ext cx="4156710" cy="2216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2" name="文本框 11"/>
          <p:cNvSpPr txBox="1"/>
          <p:nvPr/>
        </p:nvSpPr>
        <p:spPr>
          <a:xfrm>
            <a:off x="9531350" y="103505"/>
            <a:ext cx="27711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416685" y="1067435"/>
            <a:ext cx="5118100" cy="562864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1391285" y="1041400"/>
            <a:ext cx="3737610" cy="7556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91285" y="1899285"/>
            <a:ext cx="3736975" cy="21818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391920" y="4183380"/>
            <a:ext cx="3736975" cy="21818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230495" y="1041400"/>
            <a:ext cx="1279525" cy="54038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50165" y="12274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图纸简介</a:t>
            </a:r>
            <a:endParaRPr lang="zh-CN" altLang="en-US" sz="1600" dirty="0">
              <a:solidFill>
                <a:srgbClr val="CC0000"/>
              </a:solidFill>
              <a:latin typeface="Arial" panose="020B0604020202020204" pitchFamily="34" charset="0"/>
              <a:ea typeface="微软雅黑" panose="020B0503020204020204" charset="-122"/>
            </a:endParaRPr>
          </a:p>
        </p:txBody>
      </p:sp>
      <p:sp>
        <p:nvSpPr>
          <p:cNvPr id="20" name="AutoShape 11"/>
          <p:cNvSpPr/>
          <p:nvPr/>
        </p:nvSpPr>
        <p:spPr>
          <a:xfrm>
            <a:off x="0" y="281241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图纸展示</a:t>
            </a:r>
            <a:endParaRPr lang="zh-CN" altLang="en-US" sz="1600" dirty="0">
              <a:solidFill>
                <a:srgbClr val="CC0000"/>
              </a:solidFill>
              <a:latin typeface="Arial" panose="020B0604020202020204" pitchFamily="34" charset="0"/>
              <a:ea typeface="微软雅黑" panose="020B0503020204020204" charset="-122"/>
            </a:endParaRPr>
          </a:p>
        </p:txBody>
      </p:sp>
      <p:sp>
        <p:nvSpPr>
          <p:cNvPr id="21" name="AutoShape 11"/>
          <p:cNvSpPr/>
          <p:nvPr/>
        </p:nvSpPr>
        <p:spPr>
          <a:xfrm>
            <a:off x="50165" y="471805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相关图纸</a:t>
            </a:r>
            <a:endParaRPr lang="zh-CN" altLang="en-US" sz="1600" dirty="0">
              <a:solidFill>
                <a:srgbClr val="CC0000"/>
              </a:solidFill>
              <a:latin typeface="Arial" panose="020B0604020202020204" pitchFamily="34" charset="0"/>
              <a:ea typeface="微软雅黑" panose="020B0503020204020204" charset="-122"/>
            </a:endParaRPr>
          </a:p>
        </p:txBody>
      </p:sp>
      <p:sp>
        <p:nvSpPr>
          <p:cNvPr id="22" name="AutoShape 13"/>
          <p:cNvSpPr/>
          <p:nvPr/>
        </p:nvSpPr>
        <p:spPr>
          <a:xfrm>
            <a:off x="6952615" y="1067435"/>
            <a:ext cx="1012190" cy="118935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p:txBody>
      </p:sp>
      <p:sp>
        <p:nvSpPr>
          <p:cNvPr id="3" name="文本框 2"/>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9" name="Rectangle 34"/>
          <p:cNvSpPr/>
          <p:nvPr/>
        </p:nvSpPr>
        <p:spPr>
          <a:xfrm>
            <a:off x="456184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设计创新</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图纸详情页</a:t>
            </a:r>
            <a:endParaRPr lang="zh-CN" altLang="en-US" dirty="0">
              <a:solidFill>
                <a:schemeClr val="bg1"/>
              </a:solidFill>
              <a:latin typeface="Arial" panose="020B0604020202020204" pitchFamily="34" charset="0"/>
              <a:ea typeface="微软雅黑" panose="020B0503020204020204" charset="-122"/>
            </a:endParaRPr>
          </a:p>
        </p:txBody>
      </p:sp>
      <p:sp>
        <p:nvSpPr>
          <p:cNvPr id="18" name="文本框 17"/>
          <p:cNvSpPr txBox="1"/>
          <p:nvPr/>
        </p:nvSpPr>
        <p:spPr>
          <a:xfrm>
            <a:off x="7974965" y="5683885"/>
            <a:ext cx="4002405" cy="681355"/>
          </a:xfrm>
          <a:prstGeom prst="rect">
            <a:avLst/>
          </a:prstGeom>
          <a:noFill/>
        </p:spPr>
        <p:txBody>
          <a:bodyPr wrap="square" rtlCol="0">
            <a:spAutoFit/>
          </a:bodyPr>
          <a:lstStyle/>
          <a:p>
            <a:pPr>
              <a:lnSpc>
                <a:spcPct val="120000"/>
              </a:lnSpc>
            </a:pPr>
            <a:r>
              <a:rPr lang="zh-CN" altLang="en-US" sz="1600" b="1">
                <a:sym typeface="+mn-ea"/>
              </a:rPr>
              <a:t>功能说明：</a:t>
            </a:r>
            <a:r>
              <a:rPr lang="zh-CN" altLang="en-US" sz="1600"/>
              <a:t>对部分有图纸资料的可支持下载功能。</a:t>
            </a:r>
            <a:endParaRPr lang="zh-CN" altLang="en-US" sz="1600"/>
          </a:p>
        </p:txBody>
      </p:sp>
      <p:sp>
        <p:nvSpPr>
          <p:cNvPr id="6" name="文本框 5"/>
          <p:cNvSpPr txBox="1"/>
          <p:nvPr/>
        </p:nvSpPr>
        <p:spPr>
          <a:xfrm>
            <a:off x="8408035" y="522541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图纸下载图</a:t>
            </a:r>
            <a:endParaRPr lang="zh-CN" b="1">
              <a:latin typeface="微软雅黑" panose="020B0503020204020204" charset="-122"/>
              <a:ea typeface="微软雅黑" panose="020B0503020204020204" charset="-122"/>
              <a:cs typeface="微软雅黑" panose="020B0503020204020204" charset="-122"/>
            </a:endParaRPr>
          </a:p>
        </p:txBody>
      </p:sp>
      <p:pic>
        <p:nvPicPr>
          <p:cNvPr id="8" name="图片 7"/>
          <p:cNvPicPr>
            <a:picLocks noChangeAspect="1"/>
          </p:cNvPicPr>
          <p:nvPr/>
        </p:nvPicPr>
        <p:blipFill>
          <a:blip r:embed="rId2"/>
          <a:stretch>
            <a:fillRect/>
          </a:stretch>
        </p:blipFill>
        <p:spPr>
          <a:xfrm>
            <a:off x="7768590" y="2355850"/>
            <a:ext cx="3871595" cy="2770505"/>
          </a:xfrm>
          <a:prstGeom prst="rect">
            <a:avLst/>
          </a:prstGeom>
          <a:ln>
            <a:solidFill>
              <a:schemeClr val="tx1"/>
            </a:solidFill>
          </a:ln>
        </p:spPr>
      </p:pic>
      <p:pic>
        <p:nvPicPr>
          <p:cNvPr id="7" name="图片 6"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0" name="文本框 9"/>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椭圆 18"/>
          <p:cNvSpPr/>
          <p:nvPr/>
        </p:nvSpPr>
        <p:spPr>
          <a:xfrm>
            <a:off x="5829935" y="873760"/>
            <a:ext cx="1905000" cy="190500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85435" y="1712595"/>
            <a:ext cx="1421765" cy="1198880"/>
          </a:xfrm>
          <a:prstGeom prst="rect">
            <a:avLst/>
          </a:prstGeom>
          <a:noFill/>
        </p:spPr>
        <p:txBody>
          <a:bodyPr wrap="square" rtlCol="0">
            <a:spAutoFit/>
          </a:bodyPr>
          <a:lstStyle/>
          <a:p>
            <a:pPr algn="ctr"/>
            <a:r>
              <a:rPr lang="en-US" altLang="zh-CN" sz="7200" b="1" i="1">
                <a:solidFill>
                  <a:schemeClr val="accent1">
                    <a:lumMod val="60000"/>
                    <a:lumOff val="40000"/>
                  </a:schemeClr>
                </a:solidFill>
              </a:rPr>
              <a:t>01</a:t>
            </a:r>
            <a:endParaRPr lang="en-US" altLang="zh-CN" sz="7200" b="1" i="1">
              <a:solidFill>
                <a:schemeClr val="accent1">
                  <a:lumMod val="60000"/>
                  <a:lumOff val="40000"/>
                </a:schemeClr>
              </a:solidFill>
            </a:endParaRPr>
          </a:p>
        </p:txBody>
      </p:sp>
      <p:sp>
        <p:nvSpPr>
          <p:cNvPr id="14" name="文本框 13"/>
          <p:cNvSpPr txBox="1"/>
          <p:nvPr/>
        </p:nvSpPr>
        <p:spPr>
          <a:xfrm>
            <a:off x="4854575" y="2911475"/>
            <a:ext cx="2482215" cy="706755"/>
          </a:xfrm>
          <a:prstGeom prst="rect">
            <a:avLst/>
          </a:prstGeom>
          <a:noFill/>
        </p:spPr>
        <p:txBody>
          <a:bodyPr wrap="square" rtlCol="0">
            <a:spAutoFit/>
          </a:bodyPr>
          <a:lstStyle/>
          <a:p>
            <a:pPr algn="ctr"/>
            <a:r>
              <a:rPr lang="zh-CN" altLang="en-US" sz="4000" b="1">
                <a:solidFill>
                  <a:schemeClr val="accent1">
                    <a:lumMod val="75000"/>
                  </a:schemeClr>
                </a:solidFill>
              </a:rPr>
              <a:t>平台介绍</a:t>
            </a:r>
            <a:endParaRPr lang="zh-CN" altLang="en-US" sz="4000" b="1">
              <a:solidFill>
                <a:schemeClr val="accent1">
                  <a:lumMod val="75000"/>
                </a:schemeClr>
              </a:solidFill>
            </a:endParaRPr>
          </a:p>
        </p:txBody>
      </p:sp>
      <p:sp>
        <p:nvSpPr>
          <p:cNvPr id="5" name="矩形 4"/>
          <p:cNvSpPr/>
          <p:nvPr/>
        </p:nvSpPr>
        <p:spPr>
          <a:xfrm>
            <a:off x="5106035" y="3618230"/>
            <a:ext cx="1980000" cy="36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478905" y="4248785"/>
            <a:ext cx="2001520" cy="337185"/>
          </a:xfrm>
          <a:prstGeom prst="rect">
            <a:avLst/>
          </a:prstGeom>
          <a:noFill/>
        </p:spPr>
        <p:txBody>
          <a:bodyPr wrap="square" rtlCol="0">
            <a:spAutoFit/>
          </a:bodyPr>
          <a:lstStyle/>
          <a:p>
            <a:pPr marL="342900" indent="-342900" algn="ctr">
              <a:buFont typeface="Arial" panose="020B0604020202020204" pitchFamily="34" charset="0"/>
              <a:buChar char="•"/>
            </a:pPr>
            <a:r>
              <a:rPr lang="zh-CN" altLang="en-US" sz="1600">
                <a:solidFill>
                  <a:schemeClr val="bg2">
                    <a:lumMod val="50000"/>
                  </a:schemeClr>
                </a:solidFill>
              </a:rPr>
              <a:t>收录概况</a:t>
            </a:r>
            <a:endParaRPr lang="zh-CN" altLang="en-US" sz="1600">
              <a:solidFill>
                <a:schemeClr val="bg2">
                  <a:lumMod val="50000"/>
                </a:schemeClr>
              </a:solidFill>
            </a:endParaRPr>
          </a:p>
        </p:txBody>
      </p:sp>
      <p:sp>
        <p:nvSpPr>
          <p:cNvPr id="7" name="文本框 6"/>
          <p:cNvSpPr txBox="1"/>
          <p:nvPr/>
        </p:nvSpPr>
        <p:spPr>
          <a:xfrm>
            <a:off x="3712210" y="4248785"/>
            <a:ext cx="200152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rPr>
              <a:t>平台简介</a:t>
            </a:r>
            <a:endParaRPr lang="zh-CN" altLang="en-US" sz="1600">
              <a:solidFill>
                <a:schemeClr val="bg2">
                  <a:lumMod val="50000"/>
                </a:schemeClr>
              </a:solidFill>
            </a:endParaRPr>
          </a:p>
        </p:txBody>
      </p:sp>
      <p:sp>
        <p:nvSpPr>
          <p:cNvPr id="8" name="文本框 7"/>
          <p:cNvSpPr txBox="1"/>
          <p:nvPr/>
        </p:nvSpPr>
        <p:spPr>
          <a:xfrm>
            <a:off x="3712210" y="4972050"/>
            <a:ext cx="200152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rPr>
              <a:t>样本说明</a:t>
            </a:r>
            <a:endParaRPr lang="zh-CN" altLang="en-US" sz="1600">
              <a:solidFill>
                <a:schemeClr val="bg2">
                  <a:lumMod val="50000"/>
                </a:schemeClr>
              </a:solidFill>
            </a:endParaRPr>
          </a:p>
        </p:txBody>
      </p:sp>
      <p:sp>
        <p:nvSpPr>
          <p:cNvPr id="9" name="文本框 8"/>
          <p:cNvSpPr txBox="1"/>
          <p:nvPr/>
        </p:nvSpPr>
        <p:spPr>
          <a:xfrm>
            <a:off x="6478905" y="4972050"/>
            <a:ext cx="200152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rPr>
              <a:t>样本价值</a:t>
            </a:r>
            <a:endParaRPr lang="zh-CN" altLang="en-US" sz="1600">
              <a:solidFill>
                <a:schemeClr val="bg2">
                  <a:lumMod val="50000"/>
                </a:schemeClr>
              </a:solidFill>
            </a:endParaRPr>
          </a:p>
        </p:txBody>
      </p:sp>
      <p:sp>
        <p:nvSpPr>
          <p:cNvPr id="11" name="直角三角形 10"/>
          <p:cNvSpPr/>
          <p:nvPr/>
        </p:nvSpPr>
        <p:spPr>
          <a:xfrm>
            <a:off x="-27940" y="6000115"/>
            <a:ext cx="12247880" cy="876300"/>
          </a:xfrm>
          <a:prstGeom prst="rtTriangl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a:off x="-27940" y="-1524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flipH="1" flipV="1">
            <a:off x="-28575" y="-2540"/>
            <a:ext cx="12247880" cy="8763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直角三角形 17"/>
          <p:cNvSpPr/>
          <p:nvPr/>
        </p:nvSpPr>
        <p:spPr>
          <a:xfrm flipH="1" flipV="1">
            <a:off x="6016625" y="6458585"/>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39165" y="4031615"/>
            <a:ext cx="940435" cy="940435"/>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588500" y="2374265"/>
            <a:ext cx="775335" cy="775335"/>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353165" y="4585970"/>
            <a:ext cx="169545" cy="169545"/>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8280" y="3618230"/>
            <a:ext cx="544830" cy="544830"/>
          </a:xfrm>
          <a:prstGeom prst="ellipse">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0982325" y="4031615"/>
            <a:ext cx="370840" cy="370840"/>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372870" y="1191895"/>
            <a:ext cx="5413375" cy="539623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306830" y="1367790"/>
            <a:ext cx="1169035" cy="17875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57785" y="1784350"/>
            <a:ext cx="998855" cy="867410"/>
          </a:xfrm>
          <a:prstGeom prst="borderCallout1">
            <a:avLst>
              <a:gd name="adj1" fmla="val 30000"/>
              <a:gd name="adj2" fmla="val 108333"/>
              <a:gd name="adj3" fmla="val 34114"/>
              <a:gd name="adj4" fmla="val 139224"/>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分类聚合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16" name="AutoShape 13"/>
          <p:cNvSpPr/>
          <p:nvPr/>
        </p:nvSpPr>
        <p:spPr>
          <a:xfrm>
            <a:off x="6970395" y="1419860"/>
            <a:ext cx="1021080" cy="510540"/>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时间筛选</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19" name="矩形 18"/>
          <p:cNvSpPr/>
          <p:nvPr/>
        </p:nvSpPr>
        <p:spPr>
          <a:xfrm>
            <a:off x="2541270" y="1419860"/>
            <a:ext cx="4154805" cy="45402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539365" y="2316480"/>
            <a:ext cx="4156710" cy="41071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7103110" y="3576320"/>
            <a:ext cx="900430" cy="62801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模型列表信息</a:t>
            </a:r>
            <a:endParaRPr lang="zh-CN" altLang="en-US" sz="1600" dirty="0">
              <a:solidFill>
                <a:srgbClr val="CC0000"/>
              </a:solidFill>
              <a:latin typeface="Arial" panose="020B0604020202020204" pitchFamily="34" charset="0"/>
              <a:ea typeface="微软雅黑" panose="020B0503020204020204" charset="-122"/>
            </a:endParaRPr>
          </a:p>
        </p:txBody>
      </p:sp>
      <p:sp>
        <p:nvSpPr>
          <p:cNvPr id="100" name="文本框 99"/>
          <p:cNvSpPr txBox="1"/>
          <p:nvPr/>
        </p:nvSpPr>
        <p:spPr>
          <a:xfrm>
            <a:off x="8524875" y="497459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088630" y="5365750"/>
            <a:ext cx="4002405" cy="681355"/>
          </a:xfrm>
          <a:prstGeom prst="rect">
            <a:avLst/>
          </a:prstGeom>
          <a:noFill/>
        </p:spPr>
        <p:txBody>
          <a:bodyPr wrap="square" rtlCol="0">
            <a:spAutoFit/>
          </a:bodyPr>
          <a:lstStyle/>
          <a:p>
            <a:pPr>
              <a:lnSpc>
                <a:spcPct val="120000"/>
              </a:lnSpc>
            </a:pPr>
            <a:r>
              <a:rPr lang="zh-CN" altLang="en-US" sz="1600" b="1">
                <a:sym typeface="+mn-ea"/>
              </a:rPr>
              <a:t>功能说明：</a:t>
            </a:r>
            <a:r>
              <a:rPr lang="zh-CN" altLang="en-US" sz="1600"/>
              <a:t>可选择图文或者摘要样式展示列表页。</a:t>
            </a:r>
            <a:endParaRPr lang="zh-CN" altLang="en-US" sz="1600"/>
          </a:p>
        </p:txBody>
      </p:sp>
      <p:pic>
        <p:nvPicPr>
          <p:cNvPr id="9" name="图片 8"/>
          <p:cNvPicPr>
            <a:picLocks noChangeAspect="1"/>
          </p:cNvPicPr>
          <p:nvPr/>
        </p:nvPicPr>
        <p:blipFill>
          <a:blip r:embed="rId2"/>
          <a:stretch>
            <a:fillRect/>
          </a:stretch>
        </p:blipFill>
        <p:spPr>
          <a:xfrm>
            <a:off x="8291830" y="1367790"/>
            <a:ext cx="3478530" cy="3519805"/>
          </a:xfrm>
          <a:prstGeom prst="rect">
            <a:avLst/>
          </a:prstGeom>
          <a:ln>
            <a:solidFill>
              <a:schemeClr val="tx1"/>
            </a:solidFill>
          </a:ln>
        </p:spPr>
      </p:pic>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6"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设计创新</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模型列表页</a:t>
            </a:r>
            <a:endParaRPr lang="zh-CN" altLang="en-US" dirty="0">
              <a:solidFill>
                <a:schemeClr val="bg1"/>
              </a:solidFill>
              <a:latin typeface="Arial" panose="020B0604020202020204" pitchFamily="34" charset="0"/>
              <a:ea typeface="微软雅黑" panose="020B0503020204020204" charset="-122"/>
            </a:endParaRPr>
          </a:p>
        </p:txBody>
      </p:sp>
      <p:sp>
        <p:nvSpPr>
          <p:cNvPr id="2" name="矩形 1"/>
          <p:cNvSpPr/>
          <p:nvPr/>
        </p:nvSpPr>
        <p:spPr>
          <a:xfrm>
            <a:off x="2539365" y="2005965"/>
            <a:ext cx="4156710" cy="2216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AutoShape 13"/>
          <p:cNvSpPr/>
          <p:nvPr/>
        </p:nvSpPr>
        <p:spPr>
          <a:xfrm>
            <a:off x="6970395" y="2227580"/>
            <a:ext cx="1241425" cy="1237615"/>
          </a:xfrm>
          <a:prstGeom prst="borderCallout1">
            <a:avLst>
              <a:gd name="adj1" fmla="val 30000"/>
              <a:gd name="adj2" fmla="val -5556"/>
              <a:gd name="adj3" fmla="val 3609"/>
              <a:gd name="adj4" fmla="val -41725"/>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展示模式、检索结果统计、显示数量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pic>
        <p:nvPicPr>
          <p:cNvPr id="11" name="图片 10"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2" name="文本框 11"/>
          <p:cNvSpPr txBox="1"/>
          <p:nvPr/>
        </p:nvSpPr>
        <p:spPr>
          <a:xfrm>
            <a:off x="9531350" y="103505"/>
            <a:ext cx="275463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7919720" cy="456565"/>
            <a:chOff x="-8" y="474"/>
            <a:chExt cx="12472"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7257" y="519"/>
              <a:ext cx="5207"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pic>
        <p:nvPicPr>
          <p:cNvPr id="3" name="图片 2"/>
          <p:cNvPicPr>
            <a:picLocks noChangeAspect="1"/>
          </p:cNvPicPr>
          <p:nvPr/>
        </p:nvPicPr>
        <p:blipFill>
          <a:blip r:embed="rId1"/>
          <a:stretch>
            <a:fillRect/>
          </a:stretch>
        </p:blipFill>
        <p:spPr>
          <a:xfrm>
            <a:off x="1302385" y="972185"/>
            <a:ext cx="5273675" cy="5600700"/>
          </a:xfrm>
          <a:prstGeom prst="rect">
            <a:avLst/>
          </a:prstGeom>
        </p:spPr>
      </p:pic>
      <p:sp>
        <p:nvSpPr>
          <p:cNvPr id="12" name="矩形 11"/>
          <p:cNvSpPr/>
          <p:nvPr/>
        </p:nvSpPr>
        <p:spPr>
          <a:xfrm>
            <a:off x="1391285" y="1221740"/>
            <a:ext cx="3737610" cy="4984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1391285" y="1796415"/>
            <a:ext cx="3736975" cy="22847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391920" y="4157345"/>
            <a:ext cx="3736975" cy="22250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266055" y="1156335"/>
            <a:ext cx="1310005" cy="52254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50165" y="12274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模型简介</a:t>
            </a:r>
            <a:endParaRPr lang="zh-CN" altLang="en-US" sz="1600" dirty="0">
              <a:solidFill>
                <a:srgbClr val="CC0000"/>
              </a:solidFill>
              <a:latin typeface="Arial" panose="020B0604020202020204" pitchFamily="34" charset="0"/>
              <a:ea typeface="微软雅黑" panose="020B0503020204020204" charset="-122"/>
            </a:endParaRPr>
          </a:p>
        </p:txBody>
      </p:sp>
      <p:sp>
        <p:nvSpPr>
          <p:cNvPr id="8" name="AutoShape 11"/>
          <p:cNvSpPr/>
          <p:nvPr/>
        </p:nvSpPr>
        <p:spPr>
          <a:xfrm>
            <a:off x="50165" y="262636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模型展示</a:t>
            </a:r>
            <a:endParaRPr lang="zh-CN" altLang="en-US" sz="1600" dirty="0">
              <a:solidFill>
                <a:srgbClr val="CC0000"/>
              </a:solidFill>
              <a:latin typeface="Arial" panose="020B0604020202020204" pitchFamily="34" charset="0"/>
              <a:ea typeface="微软雅黑" panose="020B0503020204020204" charset="-122"/>
            </a:endParaRPr>
          </a:p>
        </p:txBody>
      </p:sp>
      <p:sp>
        <p:nvSpPr>
          <p:cNvPr id="21" name="AutoShape 11"/>
          <p:cNvSpPr/>
          <p:nvPr/>
        </p:nvSpPr>
        <p:spPr>
          <a:xfrm>
            <a:off x="50165" y="471805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相关模型</a:t>
            </a:r>
            <a:endParaRPr lang="zh-CN" altLang="en-US" sz="1600" dirty="0">
              <a:solidFill>
                <a:srgbClr val="CC0000"/>
              </a:solidFill>
              <a:latin typeface="Arial" panose="020B0604020202020204" pitchFamily="34" charset="0"/>
              <a:ea typeface="微软雅黑" panose="020B0503020204020204" charset="-122"/>
            </a:endParaRPr>
          </a:p>
        </p:txBody>
      </p:sp>
      <p:sp>
        <p:nvSpPr>
          <p:cNvPr id="22" name="AutoShape 13"/>
          <p:cNvSpPr/>
          <p:nvPr/>
        </p:nvSpPr>
        <p:spPr>
          <a:xfrm>
            <a:off x="6779895" y="1035685"/>
            <a:ext cx="1012190" cy="118935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p:txBody>
      </p:sp>
      <p:sp>
        <p:nvSpPr>
          <p:cNvPr id="18" name="文本框 17"/>
          <p:cNvSpPr txBox="1"/>
          <p:nvPr/>
        </p:nvSpPr>
        <p:spPr>
          <a:xfrm>
            <a:off x="7555865" y="5281930"/>
            <a:ext cx="4002405" cy="975995"/>
          </a:xfrm>
          <a:prstGeom prst="rect">
            <a:avLst/>
          </a:prstGeom>
          <a:noFill/>
        </p:spPr>
        <p:txBody>
          <a:bodyPr wrap="square" rtlCol="0">
            <a:spAutoFit/>
          </a:bodyPr>
          <a:lstStyle/>
          <a:p>
            <a:pPr>
              <a:lnSpc>
                <a:spcPct val="120000"/>
              </a:lnSpc>
            </a:pPr>
            <a:r>
              <a:rPr lang="zh-CN" altLang="en-US" sz="1600" b="1">
                <a:latin typeface="微软雅黑" panose="020B0503020204020204" charset="-122"/>
                <a:ea typeface="微软雅黑" panose="020B0503020204020204" charset="-122"/>
                <a:cs typeface="微软雅黑" panose="020B0503020204020204" charset="-122"/>
                <a:sym typeface="+mn-ea"/>
              </a:rPr>
              <a:t>功能说明：</a:t>
            </a:r>
            <a:r>
              <a:rPr lang="zh-CN" altLang="en-US" sz="1600">
                <a:latin typeface="微软雅黑" panose="020B0503020204020204" charset="-122"/>
                <a:ea typeface="微软雅黑" panose="020B0503020204020204" charset="-122"/>
                <a:cs typeface="微软雅黑" panose="020B0503020204020204" charset="-122"/>
              </a:rPr>
              <a:t>模型展示分</a:t>
            </a:r>
            <a:r>
              <a:rPr lang="en-US" altLang="zh-CN" sz="1600">
                <a:latin typeface="微软雅黑" panose="020B0503020204020204" charset="-122"/>
                <a:ea typeface="微软雅黑" panose="020B0503020204020204" charset="-122"/>
                <a:cs typeface="微软雅黑" panose="020B0503020204020204" charset="-122"/>
              </a:rPr>
              <a:t>3D</a:t>
            </a:r>
            <a:r>
              <a:rPr lang="zh-CN" altLang="en-US" sz="1600">
                <a:latin typeface="微软雅黑" panose="020B0503020204020204" charset="-122"/>
                <a:ea typeface="微软雅黑" panose="020B0503020204020204" charset="-122"/>
                <a:cs typeface="微软雅黑" panose="020B0503020204020204" charset="-122"/>
              </a:rPr>
              <a:t>模型和产品图两种，其中模型图可以</a:t>
            </a:r>
            <a:r>
              <a:rPr lang="en-US" altLang="zh-CN" sz="1600">
                <a:latin typeface="微软雅黑" panose="020B0503020204020204" charset="-122"/>
                <a:ea typeface="微软雅黑" panose="020B0503020204020204" charset="-122"/>
                <a:cs typeface="微软雅黑" panose="020B0503020204020204" charset="-122"/>
              </a:rPr>
              <a:t> 360°</a:t>
            </a:r>
            <a:r>
              <a:rPr lang="zh-CN" altLang="en-US" sz="1600">
                <a:latin typeface="微软雅黑" panose="020B0503020204020204" charset="-122"/>
                <a:ea typeface="微软雅黑" panose="020B0503020204020204" charset="-122"/>
                <a:cs typeface="微软雅黑" panose="020B0503020204020204" charset="-122"/>
              </a:rPr>
              <a:t>自动旋转或手动旋转展示。</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1" name="Rectangle 34"/>
          <p:cNvSpPr/>
          <p:nvPr/>
        </p:nvSpPr>
        <p:spPr>
          <a:xfrm>
            <a:off x="4419600" y="21590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设计创新</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模型详情页</a:t>
            </a:r>
            <a:endParaRPr lang="zh-CN" altLang="en-US" dirty="0">
              <a:solidFill>
                <a:schemeClr val="bg1"/>
              </a:solidFill>
              <a:latin typeface="Arial" panose="020B0604020202020204" pitchFamily="34" charset="0"/>
              <a:ea typeface="微软雅黑" panose="020B0503020204020204" charset="-122"/>
            </a:endParaRPr>
          </a:p>
        </p:txBody>
      </p:sp>
      <p:pic>
        <p:nvPicPr>
          <p:cNvPr id="14" name="图片 13"/>
          <p:cNvPicPr>
            <a:picLocks noChangeAspect="1"/>
          </p:cNvPicPr>
          <p:nvPr/>
        </p:nvPicPr>
        <p:blipFill>
          <a:blip r:embed="rId2"/>
          <a:stretch>
            <a:fillRect/>
          </a:stretch>
        </p:blipFill>
        <p:spPr>
          <a:xfrm>
            <a:off x="7555865" y="2319655"/>
            <a:ext cx="4315460" cy="2571115"/>
          </a:xfrm>
          <a:prstGeom prst="rect">
            <a:avLst/>
          </a:prstGeom>
        </p:spPr>
      </p:pic>
      <p:sp>
        <p:nvSpPr>
          <p:cNvPr id="15" name="文本框 14"/>
          <p:cNvSpPr txBox="1"/>
          <p:nvPr/>
        </p:nvSpPr>
        <p:spPr>
          <a:xfrm>
            <a:off x="8337550" y="507365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图纸下载图</a:t>
            </a:r>
            <a:endParaRPr lang="zh-CN" b="1">
              <a:latin typeface="微软雅黑" panose="020B0503020204020204" charset="-122"/>
              <a:ea typeface="微软雅黑" panose="020B0503020204020204" charset="-122"/>
              <a:cs typeface="微软雅黑" panose="020B0503020204020204" charset="-122"/>
            </a:endParaRPr>
          </a:p>
        </p:txBody>
      </p:sp>
      <p:pic>
        <p:nvPicPr>
          <p:cNvPr id="16" name="图片 15"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7" name="文本框 16"/>
          <p:cNvSpPr txBox="1"/>
          <p:nvPr/>
        </p:nvSpPr>
        <p:spPr>
          <a:xfrm>
            <a:off x="9531350" y="103505"/>
            <a:ext cx="276415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5623560" y="1914525"/>
            <a:ext cx="5786120" cy="473392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84455" y="2065020"/>
            <a:ext cx="4951095" cy="4184015"/>
            <a:chOff x="160" y="2148"/>
            <a:chExt cx="7797" cy="7057"/>
          </a:xfrm>
        </p:grpSpPr>
        <p:sp>
          <p:nvSpPr>
            <p:cNvPr id="9" name="椭圆 8"/>
            <p:cNvSpPr/>
            <p:nvPr/>
          </p:nvSpPr>
          <p:spPr>
            <a:xfrm>
              <a:off x="2881" y="2148"/>
              <a:ext cx="2386" cy="1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技术</a:t>
              </a:r>
              <a:endParaRPr lang="zh-CN" altLang="en-US"/>
            </a:p>
          </p:txBody>
        </p:sp>
        <p:sp>
          <p:nvSpPr>
            <p:cNvPr id="10" name="椭圆 9"/>
            <p:cNvSpPr/>
            <p:nvPr/>
          </p:nvSpPr>
          <p:spPr>
            <a:xfrm>
              <a:off x="2881" y="5122"/>
              <a:ext cx="2386" cy="1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产品</a:t>
              </a:r>
              <a:endParaRPr lang="zh-CN" altLang="en-US"/>
            </a:p>
          </p:txBody>
        </p:sp>
        <p:sp>
          <p:nvSpPr>
            <p:cNvPr id="11" name="椭圆 10"/>
            <p:cNvSpPr/>
            <p:nvPr/>
          </p:nvSpPr>
          <p:spPr>
            <a:xfrm>
              <a:off x="160" y="7447"/>
              <a:ext cx="2386" cy="1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标准</a:t>
              </a:r>
              <a:endParaRPr lang="zh-CN" altLang="en-US"/>
            </a:p>
          </p:txBody>
        </p:sp>
        <p:sp>
          <p:nvSpPr>
            <p:cNvPr id="12" name="椭圆 11"/>
            <p:cNvSpPr/>
            <p:nvPr/>
          </p:nvSpPr>
          <p:spPr>
            <a:xfrm>
              <a:off x="5571" y="7447"/>
              <a:ext cx="2386" cy="17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专利</a:t>
              </a:r>
              <a:endParaRPr lang="zh-CN" altLang="en-US"/>
            </a:p>
          </p:txBody>
        </p:sp>
        <p:cxnSp>
          <p:nvCxnSpPr>
            <p:cNvPr id="13" name="直接箭头连接符 12"/>
            <p:cNvCxnSpPr>
              <a:stCxn id="11" idx="0"/>
              <a:endCxn id="9" idx="3"/>
            </p:cNvCxnSpPr>
            <p:nvPr/>
          </p:nvCxnSpPr>
          <p:spPr>
            <a:xfrm flipV="1">
              <a:off x="1353" y="3649"/>
              <a:ext cx="1877" cy="37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9" idx="5"/>
              <a:endCxn id="12" idx="0"/>
            </p:cNvCxnSpPr>
            <p:nvPr/>
          </p:nvCxnSpPr>
          <p:spPr>
            <a:xfrm>
              <a:off x="4918" y="3649"/>
              <a:ext cx="1846" cy="379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1" idx="6"/>
              <a:endCxn id="12" idx="2"/>
            </p:cNvCxnSpPr>
            <p:nvPr/>
          </p:nvCxnSpPr>
          <p:spPr>
            <a:xfrm>
              <a:off x="2546" y="8327"/>
              <a:ext cx="3025"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a:stCxn id="11" idx="7"/>
              <a:endCxn id="10" idx="3"/>
            </p:cNvCxnSpPr>
            <p:nvPr/>
          </p:nvCxnSpPr>
          <p:spPr>
            <a:xfrm flipV="1">
              <a:off x="2197" y="6623"/>
              <a:ext cx="1033" cy="108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stCxn id="12" idx="1"/>
              <a:endCxn id="10" idx="5"/>
            </p:cNvCxnSpPr>
            <p:nvPr/>
          </p:nvCxnSpPr>
          <p:spPr>
            <a:xfrm flipH="1" flipV="1">
              <a:off x="4918" y="6623"/>
              <a:ext cx="1002" cy="1082"/>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9" idx="4"/>
              <a:endCxn id="10" idx="0"/>
            </p:cNvCxnSpPr>
            <p:nvPr/>
          </p:nvCxnSpPr>
          <p:spPr>
            <a:xfrm>
              <a:off x="4074" y="3907"/>
              <a:ext cx="0" cy="121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sp>
        <p:nvSpPr>
          <p:cNvPr id="20" name="文本框 19"/>
          <p:cNvSpPr txBox="1"/>
          <p:nvPr/>
        </p:nvSpPr>
        <p:spPr>
          <a:xfrm>
            <a:off x="5901055" y="2172335"/>
            <a:ext cx="5231765" cy="4077335"/>
          </a:xfrm>
          <a:prstGeom prst="rect">
            <a:avLst/>
          </a:prstGeom>
          <a:noFill/>
        </p:spPr>
        <p:txBody>
          <a:bodyPr wrap="square" rtlCol="0">
            <a:spAutoFit/>
          </a:bodyPr>
          <a:lstStyle/>
          <a:p>
            <a:pPr marL="285750" indent="-285750">
              <a:lnSpc>
                <a:spcPct val="160000"/>
              </a:lnSpc>
              <a:buFont typeface="Wingdings" panose="05000000000000000000" charset="0"/>
              <a:buChar char="n"/>
            </a:pPr>
            <a:r>
              <a:rPr lang="en-US" altLang="zh-CN" u="sng" dirty="0"/>
              <a:t>      </a:t>
            </a:r>
            <a:r>
              <a:rPr lang="en-US" altLang="zh-CN" sz="1600" u="sng" dirty="0">
                <a:latin typeface="微软雅黑" panose="020B0503020204020204" charset="-122"/>
                <a:ea typeface="微软雅黑" panose="020B0503020204020204" charset="-122"/>
                <a:cs typeface="微软雅黑" panose="020B0503020204020204" charset="-122"/>
              </a:rPr>
              <a:t> </a:t>
            </a:r>
            <a:r>
              <a:rPr lang="zh-CN" altLang="en-US" sz="1600" u="sng" dirty="0">
                <a:latin typeface="微软雅黑" panose="020B0503020204020204" charset="-122"/>
                <a:ea typeface="微软雅黑" panose="020B0503020204020204" charset="-122"/>
                <a:cs typeface="微软雅黑" panose="020B0503020204020204" charset="-122"/>
              </a:rPr>
              <a:t>企业要做</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产品</a:t>
            </a:r>
            <a:r>
              <a:rPr lang="zh-CN" altLang="en-US" sz="1600" u="sng" dirty="0">
                <a:latin typeface="微软雅黑" panose="020B0503020204020204" charset="-122"/>
                <a:ea typeface="微软雅黑" panose="020B0503020204020204" charset="-122"/>
                <a:cs typeface="微软雅黑" panose="020B0503020204020204" charset="-122"/>
              </a:rPr>
              <a:t>就需要技术，相关</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技术</a:t>
            </a:r>
            <a:r>
              <a:rPr lang="zh-CN" altLang="en-US" sz="1600" u="sng" dirty="0">
                <a:latin typeface="微软雅黑" panose="020B0503020204020204" charset="-122"/>
                <a:ea typeface="微软雅黑" panose="020B0503020204020204" charset="-122"/>
                <a:cs typeface="微软雅黑" panose="020B0503020204020204" charset="-122"/>
              </a:rPr>
              <a:t>首先要通过科技研发产生；产生的新技术通过申请</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专利</a:t>
            </a:r>
            <a:r>
              <a:rPr lang="zh-CN" altLang="en-US" sz="1600" u="sng" dirty="0">
                <a:latin typeface="微软雅黑" panose="020B0503020204020204" charset="-122"/>
                <a:ea typeface="微软雅黑" panose="020B0503020204020204" charset="-122"/>
                <a:cs typeface="微软雅黑" panose="020B0503020204020204" charset="-122"/>
              </a:rPr>
              <a:t>获得专利权 ；产品要有</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标准</a:t>
            </a:r>
            <a:r>
              <a:rPr lang="zh-CN" altLang="en-US" sz="1600" u="sng" dirty="0">
                <a:latin typeface="微软雅黑" panose="020B0503020204020204" charset="-122"/>
                <a:ea typeface="微软雅黑" panose="020B0503020204020204" charset="-122"/>
                <a:cs typeface="微软雅黑" panose="020B0503020204020204" charset="-122"/>
              </a:rPr>
              <a:t>，并将专利技术纳入标准，以形成企业自身的技术标准 。</a:t>
            </a:r>
            <a:endParaRPr lang="zh-CN" altLang="en-US" sz="1600" u="sng" dirty="0">
              <a:latin typeface="微软雅黑" panose="020B0503020204020204" charset="-122"/>
              <a:ea typeface="微软雅黑" panose="020B0503020204020204" charset="-122"/>
              <a:cs typeface="微软雅黑" panose="020B0503020204020204" charset="-122"/>
            </a:endParaRPr>
          </a:p>
          <a:p>
            <a:pPr marL="285750" indent="-285750">
              <a:lnSpc>
                <a:spcPct val="160000"/>
              </a:lnSpc>
              <a:buFont typeface="Wingdings" panose="05000000000000000000" charset="0"/>
              <a:buChar char="n"/>
            </a:pPr>
            <a:endParaRPr lang="zh-CN" altLang="en-US" sz="1600" u="sng" dirty="0">
              <a:latin typeface="微软雅黑" panose="020B0503020204020204" charset="-122"/>
              <a:ea typeface="微软雅黑" panose="020B0503020204020204" charset="-122"/>
              <a:cs typeface="微软雅黑" panose="020B0503020204020204" charset="-122"/>
            </a:endParaRPr>
          </a:p>
          <a:p>
            <a:pPr marL="285750" indent="-285750">
              <a:lnSpc>
                <a:spcPct val="160000"/>
              </a:lnSpc>
              <a:buFont typeface="Wingdings" panose="05000000000000000000" charset="0"/>
              <a:buChar char="n"/>
            </a:pPr>
            <a:r>
              <a:rPr lang="zh-CN" altLang="en-US" sz="1600" u="sng" dirty="0">
                <a:latin typeface="微软雅黑" panose="020B0503020204020204" charset="-122"/>
                <a:ea typeface="微软雅黑" panose="020B0503020204020204" charset="-122"/>
                <a:cs typeface="微软雅黑" panose="020B0503020204020204" charset="-122"/>
              </a:rPr>
              <a:t>       在此基础上 ，推广再上升为行业 、国家技术标准。形成的</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技术标准</a:t>
            </a:r>
            <a:r>
              <a:rPr lang="zh-CN" altLang="en-US" sz="1600" u="sng" dirty="0">
                <a:latin typeface="微软雅黑" panose="020B0503020204020204" charset="-122"/>
                <a:ea typeface="微软雅黑" panose="020B0503020204020204" charset="-122"/>
                <a:cs typeface="微软雅黑" panose="020B0503020204020204" charset="-122"/>
              </a:rPr>
              <a:t>，在</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应用过程中</a:t>
            </a:r>
            <a:r>
              <a:rPr lang="zh-CN" altLang="en-US" sz="1600" u="sng" dirty="0">
                <a:latin typeface="微软雅黑" panose="020B0503020204020204" charset="-122"/>
                <a:ea typeface="微软雅黑" panose="020B0503020204020204" charset="-122"/>
                <a:cs typeface="微软雅黑" panose="020B0503020204020204" charset="-122"/>
              </a:rPr>
              <a:t>总结、提升、修订，不断推动技术进步，产生</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新的技术</a:t>
            </a:r>
            <a:r>
              <a:rPr lang="zh-CN" altLang="en-US" sz="1600" u="sng" dirty="0">
                <a:latin typeface="微软雅黑" panose="020B0503020204020204" charset="-122"/>
                <a:ea typeface="微软雅黑" panose="020B0503020204020204" charset="-122"/>
                <a:cs typeface="微软雅黑" panose="020B0503020204020204" charset="-122"/>
              </a:rPr>
              <a:t>，进而</a:t>
            </a:r>
            <a:r>
              <a:rPr lang="zh-CN" altLang="en-US" sz="1600" b="1" u="sng" dirty="0">
                <a:solidFill>
                  <a:srgbClr val="FF0000"/>
                </a:solidFill>
                <a:latin typeface="微软雅黑" panose="020B0503020204020204" charset="-122"/>
                <a:ea typeface="微软雅黑" panose="020B0503020204020204" charset="-122"/>
                <a:cs typeface="微软雅黑" panose="020B0503020204020204" charset="-122"/>
              </a:rPr>
              <a:t>形成新的专利和标准</a:t>
            </a:r>
            <a:r>
              <a:rPr lang="zh-CN" altLang="en-US" sz="1600" u="sng" dirty="0">
                <a:latin typeface="微软雅黑" panose="020B0503020204020204" charset="-122"/>
                <a:ea typeface="微软雅黑" panose="020B0503020204020204" charset="-122"/>
                <a:cs typeface="微软雅黑" panose="020B0503020204020204" charset="-122"/>
              </a:rPr>
              <a:t>。</a:t>
            </a:r>
            <a:endParaRPr lang="zh-CN" altLang="en-US" sz="1600" u="sng" dirty="0">
              <a:latin typeface="微软雅黑" panose="020B0503020204020204" charset="-122"/>
              <a:ea typeface="微软雅黑" panose="020B0503020204020204" charset="-122"/>
              <a:cs typeface="微软雅黑" panose="020B0503020204020204" charset="-122"/>
            </a:endParaRPr>
          </a:p>
          <a:p>
            <a:pPr indent="0">
              <a:lnSpc>
                <a:spcPct val="160000"/>
              </a:lnSpc>
              <a:buFont typeface="Wingdings" panose="05000000000000000000" charset="0"/>
              <a:buNone/>
            </a:pPr>
            <a:r>
              <a:rPr lang="zh-CN" altLang="en-US" sz="1600" u="sng" dirty="0">
                <a:latin typeface="微软雅黑" panose="020B0503020204020204" charset="-122"/>
                <a:ea typeface="微软雅黑" panose="020B0503020204020204" charset="-122"/>
                <a:cs typeface="微软雅黑" panose="020B0503020204020204" charset="-122"/>
              </a:rPr>
              <a:t>    </a:t>
            </a:r>
            <a:endParaRPr lang="zh-CN" altLang="en-US" sz="1600" u="sng" dirty="0">
              <a:latin typeface="微软雅黑" panose="020B0503020204020204" charset="-122"/>
              <a:ea typeface="微软雅黑" panose="020B0503020204020204" charset="-122"/>
              <a:cs typeface="微软雅黑" panose="020B0503020204020204" charset="-122"/>
            </a:endParaRPr>
          </a:p>
        </p:txBody>
      </p:sp>
      <p:sp>
        <p:nvSpPr>
          <p:cNvPr id="3" name="Rectangle 34"/>
          <p:cNvSpPr/>
          <p:nvPr/>
        </p:nvSpPr>
        <p:spPr>
          <a:xfrm>
            <a:off x="4295140" y="32956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版块</a:t>
            </a:r>
            <a:r>
              <a:rPr lang="en-US" altLang="zh-CN" dirty="0">
                <a:solidFill>
                  <a:schemeClr val="bg1"/>
                </a:solidFill>
                <a:latin typeface="Arial" panose="020B0604020202020204" pitchFamily="34" charset="0"/>
                <a:ea typeface="微软雅黑" panose="020B0503020204020204" charset="-122"/>
              </a:rPr>
              <a:t>5</a:t>
            </a:r>
            <a:r>
              <a:rPr lang="zh-CN" altLang="en-US" dirty="0">
                <a:solidFill>
                  <a:schemeClr val="bg1"/>
                </a:solidFill>
                <a:latin typeface="Arial" panose="020B0604020202020204" pitchFamily="34" charset="0"/>
                <a:ea typeface="微软雅黑" panose="020B0503020204020204" charset="-122"/>
              </a:rPr>
              <a:t>：技术资料</a:t>
            </a:r>
            <a:endParaRPr lang="zh-CN" altLang="en-US" dirty="0">
              <a:solidFill>
                <a:schemeClr val="bg1"/>
              </a:solidFill>
              <a:latin typeface="Arial" panose="020B0604020202020204" pitchFamily="34" charset="0"/>
              <a:ea typeface="微软雅黑" panose="020B0503020204020204" charset="-122"/>
            </a:endParaRPr>
          </a:p>
        </p:txBody>
      </p:sp>
      <p:sp>
        <p:nvSpPr>
          <p:cNvPr id="6" name="文本框 5"/>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8" name="文本框 7"/>
          <p:cNvSpPr txBox="1"/>
          <p:nvPr/>
        </p:nvSpPr>
        <p:spPr>
          <a:xfrm>
            <a:off x="1445895" y="1037590"/>
            <a:ext cx="8387715" cy="534035"/>
          </a:xfrm>
          <a:prstGeom prst="rect">
            <a:avLst/>
          </a:prstGeom>
          <a:noFill/>
        </p:spPr>
        <p:txBody>
          <a:bodyPr wrap="none" rtlCol="0" anchor="t">
            <a:spAutoFit/>
          </a:bodyPr>
          <a:lstStyle/>
          <a:p>
            <a:pPr>
              <a:lnSpc>
                <a:spcPct val="160000"/>
              </a:lnSpc>
            </a:pPr>
            <a:r>
              <a:rPr lang="zh-CN" altLang="en-US" dirty="0">
                <a:latin typeface="微软雅黑" panose="020B0503020204020204" charset="-122"/>
                <a:ea typeface="微软雅黑" panose="020B0503020204020204" charset="-122"/>
                <a:cs typeface="微软雅黑" panose="020B0503020204020204" charset="-122"/>
                <a:sym typeface="+mn-ea"/>
              </a:rPr>
              <a:t>企业技术、专利、标准围绕着产品，它们之间相互作用 ，不断推动 、共同发展 。</a:t>
            </a:r>
            <a:endParaRPr lang="zh-CN" altLang="en-US"/>
          </a:p>
        </p:txBody>
      </p:sp>
      <p:pic>
        <p:nvPicPr>
          <p:cNvPr id="2" name="图片 1" descr="9621eab6c2b6b07180a9b4c0c48cfd8"/>
          <p:cNvPicPr>
            <a:picLocks noChangeAspect="1"/>
          </p:cNvPicPr>
          <p:nvPr/>
        </p:nvPicPr>
        <p:blipFill>
          <a:blip r:embed="rId1"/>
          <a:srcRect b="32694"/>
          <a:stretch>
            <a:fillRect/>
          </a:stretch>
        </p:blipFill>
        <p:spPr>
          <a:xfrm>
            <a:off x="9004300" y="103505"/>
            <a:ext cx="652145" cy="521970"/>
          </a:xfrm>
          <a:prstGeom prst="rect">
            <a:avLst/>
          </a:prstGeom>
        </p:spPr>
      </p:pic>
      <p:sp>
        <p:nvSpPr>
          <p:cNvPr id="5" name="文本框 4"/>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1430020" y="1005840"/>
            <a:ext cx="6584315" cy="5547995"/>
          </a:xfrm>
          <a:prstGeom prst="rect">
            <a:avLst/>
          </a:prstGeom>
        </p:spPr>
      </p:pic>
      <p:sp>
        <p:nvSpPr>
          <p:cNvPr id="3"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标准列表页</a:t>
            </a:r>
            <a:endParaRPr lang="zh-CN" altLang="en-US" dirty="0">
              <a:solidFill>
                <a:schemeClr val="bg1"/>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4" name="矩形 13"/>
          <p:cNvSpPr/>
          <p:nvPr/>
        </p:nvSpPr>
        <p:spPr>
          <a:xfrm>
            <a:off x="1430020" y="1153160"/>
            <a:ext cx="1358265" cy="486473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57785" y="1784350"/>
            <a:ext cx="998855" cy="867410"/>
          </a:xfrm>
          <a:prstGeom prst="borderCallout1">
            <a:avLst>
              <a:gd name="adj1" fmla="val 30000"/>
              <a:gd name="adj2" fmla="val 108333"/>
              <a:gd name="adj3" fmla="val 34114"/>
              <a:gd name="adj4" fmla="val 139224"/>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分类聚合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19" name="矩形 18"/>
          <p:cNvSpPr/>
          <p:nvPr/>
        </p:nvSpPr>
        <p:spPr>
          <a:xfrm>
            <a:off x="2962275" y="1212850"/>
            <a:ext cx="4996180" cy="3860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3"/>
          <p:cNvSpPr/>
          <p:nvPr/>
        </p:nvSpPr>
        <p:spPr>
          <a:xfrm>
            <a:off x="8387715" y="1273810"/>
            <a:ext cx="1021080" cy="510540"/>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时间筛选</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2" name="矩形 1"/>
          <p:cNvSpPr/>
          <p:nvPr/>
        </p:nvSpPr>
        <p:spPr>
          <a:xfrm>
            <a:off x="2962275" y="1784350"/>
            <a:ext cx="4996815" cy="46475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8298180" y="3619500"/>
            <a:ext cx="1488440" cy="41338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标准列表信息</a:t>
            </a:r>
            <a:endParaRPr lang="zh-CN" altLang="en-US" sz="1600" dirty="0">
              <a:solidFill>
                <a:srgbClr val="CC0000"/>
              </a:solidFill>
              <a:latin typeface="Arial" panose="020B0604020202020204" pitchFamily="34" charset="0"/>
              <a:ea typeface="微软雅黑" panose="020B0503020204020204" charset="-122"/>
            </a:endParaRPr>
          </a:p>
        </p:txBody>
      </p:sp>
      <p:sp>
        <p:nvSpPr>
          <p:cNvPr id="5" name="文本框 4"/>
          <p:cNvSpPr txBox="1"/>
          <p:nvPr/>
        </p:nvSpPr>
        <p:spPr>
          <a:xfrm>
            <a:off x="8587105" y="5293360"/>
            <a:ext cx="3376295" cy="922020"/>
          </a:xfrm>
          <a:prstGeom prst="rect">
            <a:avLst/>
          </a:prstGeom>
          <a:noFill/>
        </p:spPr>
        <p:txBody>
          <a:bodyPr wrap="square" rtlCol="0">
            <a:spAutoFit/>
          </a:bodyPr>
          <a:lstStyle/>
          <a:p>
            <a:r>
              <a:rPr lang="zh-CN" altLang="en-US"/>
              <a:t>说明：目前国标和行标没有及时更新，数据更新在</a:t>
            </a:r>
            <a:r>
              <a:rPr lang="en-US" altLang="zh-CN"/>
              <a:t>2020</a:t>
            </a:r>
            <a:r>
              <a:rPr lang="zh-CN" altLang="en-US"/>
              <a:t>年之前的数据。</a:t>
            </a:r>
            <a:endParaRPr lang="zh-CN" altLang="en-US"/>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3685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3646170" y="1008380"/>
            <a:ext cx="5637530" cy="5694680"/>
          </a:xfrm>
          <a:prstGeom prst="rect">
            <a:avLst/>
          </a:prstGeom>
        </p:spPr>
      </p:pic>
      <p:sp>
        <p:nvSpPr>
          <p:cNvPr id="6"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标准详情页</a:t>
            </a:r>
            <a:endParaRPr lang="zh-CN" altLang="en-US" dirty="0">
              <a:solidFill>
                <a:schemeClr val="bg1"/>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14" name="矩形 13"/>
          <p:cNvSpPr/>
          <p:nvPr/>
        </p:nvSpPr>
        <p:spPr>
          <a:xfrm>
            <a:off x="3646805" y="1236345"/>
            <a:ext cx="4125595" cy="18662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3646805" y="3159125"/>
            <a:ext cx="4125595" cy="138557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864475" y="1236345"/>
            <a:ext cx="1419860" cy="54667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2289175" y="1242060"/>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标准详情</a:t>
            </a:r>
            <a:endParaRPr lang="zh-CN" altLang="en-US" sz="1600" dirty="0">
              <a:solidFill>
                <a:srgbClr val="CC0000"/>
              </a:solidFill>
              <a:latin typeface="Arial" panose="020B0604020202020204" pitchFamily="34" charset="0"/>
              <a:ea typeface="微软雅黑" panose="020B0503020204020204" charset="-122"/>
            </a:endParaRPr>
          </a:p>
        </p:txBody>
      </p:sp>
      <p:sp>
        <p:nvSpPr>
          <p:cNvPr id="21" name="AutoShape 11"/>
          <p:cNvSpPr/>
          <p:nvPr/>
        </p:nvSpPr>
        <p:spPr>
          <a:xfrm>
            <a:off x="2289175" y="384746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相关标准</a:t>
            </a:r>
            <a:endParaRPr lang="zh-CN" altLang="en-US" sz="1600" dirty="0">
              <a:solidFill>
                <a:srgbClr val="CC0000"/>
              </a:solidFill>
              <a:latin typeface="Arial" panose="020B0604020202020204" pitchFamily="34" charset="0"/>
              <a:ea typeface="微软雅黑" panose="020B0503020204020204" charset="-122"/>
            </a:endParaRPr>
          </a:p>
        </p:txBody>
      </p:sp>
      <p:sp>
        <p:nvSpPr>
          <p:cNvPr id="22" name="AutoShape 13"/>
          <p:cNvSpPr/>
          <p:nvPr/>
        </p:nvSpPr>
        <p:spPr>
          <a:xfrm>
            <a:off x="9700260" y="3261360"/>
            <a:ext cx="1012190" cy="94170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相关论文</a:t>
            </a:r>
            <a:endParaRPr lang="zh-CN" altLang="en-US" sz="1400" dirty="0">
              <a:solidFill>
                <a:srgbClr val="CC0000"/>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2796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1"/>
          <a:stretch>
            <a:fillRect/>
          </a:stretch>
        </p:blipFill>
        <p:spPr>
          <a:xfrm>
            <a:off x="1464945" y="900430"/>
            <a:ext cx="4457700" cy="5520055"/>
          </a:xfrm>
          <a:prstGeom prst="rect">
            <a:avLst/>
          </a:prstGeom>
        </p:spPr>
      </p:pic>
      <p:sp>
        <p:nvSpPr>
          <p:cNvPr id="10" name="矩形 9"/>
          <p:cNvSpPr/>
          <p:nvPr/>
        </p:nvSpPr>
        <p:spPr>
          <a:xfrm>
            <a:off x="1464310" y="1057910"/>
            <a:ext cx="927735" cy="24847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115" name="AutoShape 11"/>
          <p:cNvSpPr/>
          <p:nvPr/>
        </p:nvSpPr>
        <p:spPr>
          <a:xfrm>
            <a:off x="57785" y="1784350"/>
            <a:ext cx="998855" cy="1085215"/>
          </a:xfrm>
          <a:prstGeom prst="borderCallout1">
            <a:avLst>
              <a:gd name="adj1" fmla="val 30000"/>
              <a:gd name="adj2" fmla="val 108333"/>
              <a:gd name="adj3" fmla="val -16266"/>
              <a:gd name="adj4" fmla="val 152383"/>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多种分类分组聚合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19" name="矩形 18"/>
          <p:cNvSpPr/>
          <p:nvPr/>
        </p:nvSpPr>
        <p:spPr>
          <a:xfrm>
            <a:off x="2515235" y="1101725"/>
            <a:ext cx="3408045" cy="4806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15235" y="1657350"/>
            <a:ext cx="3407410" cy="22161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3"/>
          <p:cNvSpPr/>
          <p:nvPr/>
        </p:nvSpPr>
        <p:spPr>
          <a:xfrm>
            <a:off x="6254115" y="1071880"/>
            <a:ext cx="1120140" cy="510540"/>
          </a:xfrm>
          <a:prstGeom prst="borderCallout1">
            <a:avLst>
              <a:gd name="adj1" fmla="val 30000"/>
              <a:gd name="adj2" fmla="val -5556"/>
              <a:gd name="adj3" fmla="val 36380"/>
              <a:gd name="adj4" fmla="val -29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时间筛选</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8" name="AutoShape 13"/>
          <p:cNvSpPr/>
          <p:nvPr/>
        </p:nvSpPr>
        <p:spPr>
          <a:xfrm>
            <a:off x="6254115" y="1784350"/>
            <a:ext cx="1267460" cy="897255"/>
          </a:xfrm>
          <a:prstGeom prst="borderCallout1">
            <a:avLst>
              <a:gd name="adj1" fmla="val 30000"/>
              <a:gd name="adj2" fmla="val -5556"/>
              <a:gd name="adj3" fmla="val 3609"/>
              <a:gd name="adj4" fmla="val -41725"/>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排序、展示模式、检索结果统计、显示数量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sp>
        <p:nvSpPr>
          <p:cNvPr id="7" name="矩形 6"/>
          <p:cNvSpPr/>
          <p:nvPr/>
        </p:nvSpPr>
        <p:spPr>
          <a:xfrm>
            <a:off x="2515870" y="1955800"/>
            <a:ext cx="3407410" cy="428688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6330950" y="3542665"/>
            <a:ext cx="1020445" cy="683260"/>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专利列表信息</a:t>
            </a:r>
            <a:endParaRPr lang="zh-CN" altLang="en-US" sz="1600" dirty="0">
              <a:solidFill>
                <a:srgbClr val="CC0000"/>
              </a:solidFill>
              <a:latin typeface="Arial" panose="020B0604020202020204" pitchFamily="34" charset="0"/>
              <a:ea typeface="微软雅黑" panose="020B0503020204020204" charset="-122"/>
            </a:endParaRPr>
          </a:p>
        </p:txBody>
      </p:sp>
      <p:pic>
        <p:nvPicPr>
          <p:cNvPr id="9" name="图片 8"/>
          <p:cNvPicPr>
            <a:picLocks noChangeAspect="1"/>
          </p:cNvPicPr>
          <p:nvPr/>
        </p:nvPicPr>
        <p:blipFill>
          <a:blip r:embed="rId2"/>
          <a:stretch>
            <a:fillRect/>
          </a:stretch>
        </p:blipFill>
        <p:spPr>
          <a:xfrm>
            <a:off x="8079105" y="900430"/>
            <a:ext cx="3479165" cy="4011295"/>
          </a:xfrm>
          <a:prstGeom prst="rect">
            <a:avLst/>
          </a:prstGeom>
          <a:ln>
            <a:solidFill>
              <a:schemeClr val="tx1"/>
            </a:solidFill>
          </a:ln>
        </p:spPr>
      </p:pic>
      <p:sp>
        <p:nvSpPr>
          <p:cNvPr id="100" name="文本框 99"/>
          <p:cNvSpPr txBox="1"/>
          <p:nvPr/>
        </p:nvSpPr>
        <p:spPr>
          <a:xfrm>
            <a:off x="8379460" y="500888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002905" y="5561330"/>
            <a:ext cx="4002405" cy="681355"/>
          </a:xfrm>
          <a:prstGeom prst="rect">
            <a:avLst/>
          </a:prstGeom>
          <a:noFill/>
        </p:spPr>
        <p:txBody>
          <a:bodyPr wrap="square" rtlCol="0">
            <a:spAutoFit/>
          </a:bodyPr>
          <a:lstStyle/>
          <a:p>
            <a:pPr>
              <a:lnSpc>
                <a:spcPct val="120000"/>
              </a:lnSpc>
            </a:pPr>
            <a:r>
              <a:rPr lang="zh-CN" altLang="en-US" sz="1600" b="1">
                <a:sym typeface="+mn-ea"/>
              </a:rPr>
              <a:t>功能说明：</a:t>
            </a:r>
            <a:r>
              <a:rPr lang="zh-CN" altLang="en-US" sz="1600"/>
              <a:t>可选择列表或者摘要样式展示列表页。</a:t>
            </a:r>
            <a:endParaRPr lang="zh-CN" altLang="en-US" sz="1600"/>
          </a:p>
        </p:txBody>
      </p:sp>
      <p:sp>
        <p:nvSpPr>
          <p:cNvPr id="13"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专利列表页</a:t>
            </a:r>
            <a:endParaRPr lang="zh-CN" altLang="en-US" dirty="0">
              <a:solidFill>
                <a:schemeClr val="bg1"/>
              </a:solidFill>
              <a:latin typeface="Arial" panose="020B0604020202020204" pitchFamily="34" charset="0"/>
              <a:ea typeface="微软雅黑" panose="020B0503020204020204" charset="-122"/>
            </a:endParaRPr>
          </a:p>
        </p:txBody>
      </p:sp>
      <p:sp>
        <p:nvSpPr>
          <p:cNvPr id="14" name="文本框 13"/>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2" name="图片 1"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5" name="文本框 4"/>
          <p:cNvSpPr txBox="1"/>
          <p:nvPr/>
        </p:nvSpPr>
        <p:spPr>
          <a:xfrm>
            <a:off x="9531350" y="103505"/>
            <a:ext cx="27711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678940" y="1156335"/>
            <a:ext cx="5031105" cy="5572760"/>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5453380" y="1422400"/>
            <a:ext cx="1268730" cy="530669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AutoShape 13"/>
          <p:cNvSpPr/>
          <p:nvPr/>
        </p:nvSpPr>
        <p:spPr>
          <a:xfrm>
            <a:off x="7211060" y="1422400"/>
            <a:ext cx="1071245" cy="1027430"/>
          </a:xfrm>
          <a:prstGeom prst="borderCallout1">
            <a:avLst>
              <a:gd name="adj1" fmla="val 30000"/>
              <a:gd name="adj2" fmla="val -5556"/>
              <a:gd name="adj3" fmla="val 30655"/>
              <a:gd name="adj4" fmla="val -54593"/>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相似专利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p:txBody>
      </p:sp>
      <p:sp>
        <p:nvSpPr>
          <p:cNvPr id="6"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专利详情页</a:t>
            </a:r>
            <a:endParaRPr lang="zh-CN" altLang="en-US" dirty="0">
              <a:solidFill>
                <a:schemeClr val="bg1"/>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9" name="矩形 8"/>
          <p:cNvSpPr/>
          <p:nvPr/>
        </p:nvSpPr>
        <p:spPr>
          <a:xfrm>
            <a:off x="1678940" y="1422400"/>
            <a:ext cx="3608070" cy="344678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649730" y="5078095"/>
            <a:ext cx="3714115" cy="165100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AutoShape 11"/>
          <p:cNvSpPr/>
          <p:nvPr/>
        </p:nvSpPr>
        <p:spPr>
          <a:xfrm>
            <a:off x="313055" y="17227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专利详情</a:t>
            </a:r>
            <a:endParaRPr lang="zh-CN" altLang="en-US" sz="1600" dirty="0">
              <a:solidFill>
                <a:srgbClr val="CC0000"/>
              </a:solidFill>
              <a:latin typeface="Arial" panose="020B0604020202020204" pitchFamily="34" charset="0"/>
              <a:ea typeface="微软雅黑" panose="020B0503020204020204" charset="-122"/>
            </a:endParaRPr>
          </a:p>
        </p:txBody>
      </p:sp>
      <p:sp>
        <p:nvSpPr>
          <p:cNvPr id="8" name="AutoShape 11"/>
          <p:cNvSpPr/>
          <p:nvPr/>
        </p:nvSpPr>
        <p:spPr>
          <a:xfrm>
            <a:off x="-64135" y="5227320"/>
            <a:ext cx="1624330" cy="733425"/>
          </a:xfrm>
          <a:prstGeom prst="borderCallout1">
            <a:avLst>
              <a:gd name="adj1" fmla="val 30000"/>
              <a:gd name="adj2" fmla="val 108333"/>
              <a:gd name="adj3" fmla="val 30892"/>
              <a:gd name="adj4" fmla="val 12706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专利关联信息</a:t>
            </a:r>
            <a:endParaRPr lang="zh-CN" altLang="en-US" sz="1600" dirty="0">
              <a:solidFill>
                <a:srgbClr val="CC0000"/>
              </a:solidFill>
              <a:latin typeface="Arial" panose="020B0604020202020204" pitchFamily="34" charset="0"/>
              <a:ea typeface="微软雅黑" panose="020B0503020204020204" charset="-122"/>
              <a:sym typeface="+mn-ea"/>
            </a:endParaRPr>
          </a:p>
          <a:p>
            <a:pPr algn="l"/>
            <a:r>
              <a:rPr lang="zh-CN" altLang="en-US" sz="1400" dirty="0">
                <a:solidFill>
                  <a:srgbClr val="CC0000"/>
                </a:solidFill>
                <a:latin typeface="Arial" panose="020B0604020202020204" pitchFamily="34" charset="0"/>
                <a:ea typeface="微软雅黑" panose="020B0503020204020204" charset="-122"/>
                <a:sym typeface="+mn-ea"/>
              </a:rPr>
              <a:t>同名作者其他专利</a:t>
            </a:r>
            <a:endParaRPr lang="zh-CN" altLang="en-US" sz="1400" dirty="0">
              <a:solidFill>
                <a:srgbClr val="CC0000"/>
              </a:solidFill>
              <a:latin typeface="Arial" panose="020B0604020202020204" pitchFamily="34" charset="0"/>
              <a:ea typeface="微软雅黑" panose="020B0503020204020204" charset="-122"/>
              <a:sym typeface="+mn-ea"/>
            </a:endParaRPr>
          </a:p>
          <a:p>
            <a:pPr algn="l"/>
            <a:r>
              <a:rPr lang="zh-CN" altLang="en-US" sz="1400" dirty="0">
                <a:solidFill>
                  <a:srgbClr val="CC0000"/>
                </a:solidFill>
                <a:latin typeface="Arial" panose="020B0604020202020204" pitchFamily="34" charset="0"/>
                <a:ea typeface="微软雅黑" panose="020B0503020204020204" charset="-122"/>
                <a:sym typeface="+mn-ea"/>
              </a:rPr>
              <a:t>相似专利</a:t>
            </a:r>
            <a:endParaRPr lang="zh-CN" altLang="en-US" sz="1400" dirty="0">
              <a:solidFill>
                <a:srgbClr val="CC0000"/>
              </a:solidFill>
              <a:latin typeface="Arial" panose="020B0604020202020204" pitchFamily="34" charset="0"/>
              <a:ea typeface="微软雅黑" panose="020B0503020204020204" charset="-122"/>
            </a:endParaRPr>
          </a:p>
          <a:p>
            <a:pPr algn="l"/>
            <a:endParaRPr lang="zh-CN" altLang="en-US" sz="1400" dirty="0">
              <a:solidFill>
                <a:srgbClr val="CC0000"/>
              </a:solidFill>
              <a:latin typeface="Arial" panose="020B0604020202020204" pitchFamily="34" charset="0"/>
              <a:ea typeface="微软雅黑" panose="020B0503020204020204" charset="-122"/>
            </a:endParaRPr>
          </a:p>
        </p:txBody>
      </p:sp>
      <p:pic>
        <p:nvPicPr>
          <p:cNvPr id="2" name="图片 1"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3685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pic>
        <p:nvPicPr>
          <p:cNvPr id="3" name="图片 2"/>
          <p:cNvPicPr>
            <a:picLocks noChangeAspect="1"/>
          </p:cNvPicPr>
          <p:nvPr/>
        </p:nvPicPr>
        <p:blipFill>
          <a:blip r:embed="rId3"/>
          <a:stretch>
            <a:fillRect/>
          </a:stretch>
        </p:blipFill>
        <p:spPr>
          <a:xfrm>
            <a:off x="8573135" y="1422400"/>
            <a:ext cx="3214370" cy="4050030"/>
          </a:xfrm>
          <a:prstGeom prst="rect">
            <a:avLst/>
          </a:prstGeom>
          <a:ln>
            <a:solidFill>
              <a:schemeClr val="tx1"/>
            </a:solidFill>
          </a:ln>
        </p:spPr>
      </p:pic>
      <p:sp>
        <p:nvSpPr>
          <p:cNvPr id="100" name="文本框 99"/>
          <p:cNvSpPr txBox="1"/>
          <p:nvPr/>
        </p:nvSpPr>
        <p:spPr>
          <a:xfrm>
            <a:off x="8804275" y="558482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专利文件</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7865110" y="5949950"/>
            <a:ext cx="4002405" cy="681355"/>
          </a:xfrm>
          <a:prstGeom prst="rect">
            <a:avLst/>
          </a:prstGeom>
          <a:noFill/>
        </p:spPr>
        <p:txBody>
          <a:bodyPr wrap="square" rtlCol="0">
            <a:spAutoFit/>
          </a:bodyPr>
          <a:lstStyle/>
          <a:p>
            <a:pPr>
              <a:lnSpc>
                <a:spcPct val="120000"/>
              </a:lnSpc>
            </a:pPr>
            <a:r>
              <a:rPr lang="zh-CN" altLang="en-US" sz="1600" b="1" dirty="0">
                <a:sym typeface="+mn-ea"/>
              </a:rPr>
              <a:t>功能说明：</a:t>
            </a:r>
            <a:r>
              <a:rPr lang="zh-CN" altLang="en-US" sz="1600" dirty="0">
                <a:sym typeface="+mn-ea"/>
              </a:rPr>
              <a:t>可在线查看专利基本信息，有全文的支持下载</a:t>
            </a:r>
            <a:r>
              <a:rPr lang="zh-CN" altLang="en-US" sz="1600" dirty="0"/>
              <a:t>。</a:t>
            </a:r>
            <a:endParaRPr lang="zh-CN" altLang="en-US" sz="1600"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1"/>
          <a:stretch>
            <a:fillRect/>
          </a:stretch>
        </p:blipFill>
        <p:spPr>
          <a:xfrm>
            <a:off x="1363345" y="1055370"/>
            <a:ext cx="5234305" cy="5449570"/>
          </a:xfrm>
          <a:prstGeom prst="rect">
            <a:avLst/>
          </a:prstGeom>
        </p:spPr>
      </p:pic>
      <p:sp>
        <p:nvSpPr>
          <p:cNvPr id="3"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论文列表页</a:t>
            </a:r>
            <a:endParaRPr lang="zh-CN" altLang="en-US" dirty="0">
              <a:solidFill>
                <a:schemeClr val="bg1"/>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 name="矩形 1"/>
          <p:cNvSpPr/>
          <p:nvPr/>
        </p:nvSpPr>
        <p:spPr>
          <a:xfrm>
            <a:off x="1363345" y="1238885"/>
            <a:ext cx="1133475" cy="292290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AutoShape 13"/>
          <p:cNvSpPr/>
          <p:nvPr/>
        </p:nvSpPr>
        <p:spPr>
          <a:xfrm>
            <a:off x="6808470" y="1170305"/>
            <a:ext cx="1120140" cy="510540"/>
          </a:xfrm>
          <a:prstGeom prst="borderCallout1">
            <a:avLst>
              <a:gd name="adj1" fmla="val 30000"/>
              <a:gd name="adj2" fmla="val -5556"/>
              <a:gd name="adj3" fmla="val 36380"/>
              <a:gd name="adj4" fmla="val -29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高级检索</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时间筛选</a:t>
            </a:r>
            <a:endParaRPr lang="zh-CN" altLang="en-US" sz="1200" dirty="0">
              <a:solidFill>
                <a:srgbClr val="CC0000"/>
              </a:solidFill>
              <a:latin typeface="Arial" panose="020B0604020202020204" pitchFamily="34" charset="0"/>
              <a:ea typeface="微软雅黑" panose="020B0503020204020204" charset="-122"/>
            </a:endParaRPr>
          </a:p>
          <a:p>
            <a:endParaRPr lang="zh-CN" altLang="en-US" sz="1200" dirty="0">
              <a:solidFill>
                <a:srgbClr val="CC0000"/>
              </a:solidFill>
              <a:latin typeface="Arial" panose="020B0604020202020204" pitchFamily="34" charset="0"/>
              <a:ea typeface="微软雅黑" panose="020B0503020204020204" charset="-122"/>
            </a:endParaRPr>
          </a:p>
        </p:txBody>
      </p:sp>
      <p:sp>
        <p:nvSpPr>
          <p:cNvPr id="5" name="矩形 4"/>
          <p:cNvSpPr/>
          <p:nvPr/>
        </p:nvSpPr>
        <p:spPr>
          <a:xfrm>
            <a:off x="2599055" y="1238885"/>
            <a:ext cx="3997960" cy="4419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599055" y="2065655"/>
            <a:ext cx="3924935" cy="44856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AutoShape 13"/>
          <p:cNvSpPr/>
          <p:nvPr/>
        </p:nvSpPr>
        <p:spPr>
          <a:xfrm>
            <a:off x="6808470" y="3241040"/>
            <a:ext cx="1120775" cy="513715"/>
          </a:xfrm>
          <a:prstGeom prst="borderCallout1">
            <a:avLst>
              <a:gd name="adj1" fmla="val 30000"/>
              <a:gd name="adj2" fmla="val -5556"/>
              <a:gd name="adj3" fmla="val 29789"/>
              <a:gd name="adj4" fmla="val -4181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论文列表信息</a:t>
            </a:r>
            <a:endParaRPr lang="zh-CN" altLang="en-US" sz="1600" dirty="0">
              <a:solidFill>
                <a:srgbClr val="CC0000"/>
              </a:solidFill>
              <a:latin typeface="Arial" panose="020B0604020202020204" pitchFamily="34" charset="0"/>
              <a:ea typeface="微软雅黑" panose="020B0503020204020204" charset="-122"/>
            </a:endParaRPr>
          </a:p>
        </p:txBody>
      </p:sp>
      <p:sp>
        <p:nvSpPr>
          <p:cNvPr id="303115" name="AutoShape 11"/>
          <p:cNvSpPr/>
          <p:nvPr/>
        </p:nvSpPr>
        <p:spPr>
          <a:xfrm>
            <a:off x="57785" y="1784350"/>
            <a:ext cx="998855" cy="1085215"/>
          </a:xfrm>
          <a:prstGeom prst="borderCallout1">
            <a:avLst>
              <a:gd name="adj1" fmla="val 30000"/>
              <a:gd name="adj2" fmla="val 108333"/>
              <a:gd name="adj3" fmla="val 16149"/>
              <a:gd name="adj4" fmla="val 138588"/>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多种分类分组聚合</a:t>
            </a:r>
            <a:endParaRPr lang="zh-CN" altLang="en-US" sz="1600" dirty="0">
              <a:solidFill>
                <a:srgbClr val="CC0000"/>
              </a:solidFill>
              <a:latin typeface="Arial" panose="020B0604020202020204" pitchFamily="34" charset="0"/>
              <a:ea typeface="微软雅黑" panose="020B0503020204020204" charset="-122"/>
            </a:endParaRPr>
          </a:p>
          <a:p>
            <a:pPr algn="l"/>
            <a:r>
              <a:rPr lang="zh-CN" altLang="en-US" sz="1600" dirty="0">
                <a:solidFill>
                  <a:srgbClr val="CC0000"/>
                </a:solidFill>
                <a:latin typeface="Arial" panose="020B0604020202020204" pitchFamily="34" charset="0"/>
                <a:ea typeface="微软雅黑" panose="020B0503020204020204" charset="-122"/>
                <a:sym typeface="+mn-ea"/>
              </a:rPr>
              <a:t>帮助快速检索筛选</a:t>
            </a:r>
            <a:endParaRPr lang="zh-CN" altLang="en-US" sz="1600" dirty="0">
              <a:solidFill>
                <a:srgbClr val="CC0000"/>
              </a:solidFill>
              <a:latin typeface="Arial" panose="020B0604020202020204" pitchFamily="34" charset="0"/>
              <a:ea typeface="微软雅黑" panose="020B0503020204020204" charset="-122"/>
            </a:endParaRPr>
          </a:p>
        </p:txBody>
      </p:sp>
      <p:sp>
        <p:nvSpPr>
          <p:cNvPr id="8" name="AutoShape 13"/>
          <p:cNvSpPr/>
          <p:nvPr/>
        </p:nvSpPr>
        <p:spPr>
          <a:xfrm>
            <a:off x="6808470" y="1785620"/>
            <a:ext cx="1267460" cy="897255"/>
          </a:xfrm>
          <a:prstGeom prst="borderCallout1">
            <a:avLst>
              <a:gd name="adj1" fmla="val 30000"/>
              <a:gd name="adj2" fmla="val -5556"/>
              <a:gd name="adj3" fmla="val 14295"/>
              <a:gd name="adj4" fmla="val -41032"/>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列表控制区</a:t>
            </a:r>
            <a:endParaRPr lang="zh-CN" altLang="en-US" sz="1600" dirty="0">
              <a:solidFill>
                <a:srgbClr val="CC0000"/>
              </a:solidFill>
              <a:latin typeface="Arial" panose="020B0604020202020204" pitchFamily="34" charset="0"/>
              <a:ea typeface="微软雅黑" panose="020B0503020204020204" charset="-122"/>
            </a:endParaRPr>
          </a:p>
          <a:p>
            <a:r>
              <a:rPr lang="zh-CN" altLang="en-US" sz="1200" dirty="0">
                <a:solidFill>
                  <a:srgbClr val="CC0000"/>
                </a:solidFill>
                <a:latin typeface="Arial" panose="020B0604020202020204" pitchFamily="34" charset="0"/>
                <a:ea typeface="微软雅黑" panose="020B0503020204020204" charset="-122"/>
              </a:rPr>
              <a:t>排序、展示模式、检索结果统计、显示数量</a:t>
            </a:r>
            <a:endParaRPr lang="zh-CN" altLang="en-US" sz="1200" dirty="0">
              <a:solidFill>
                <a:srgbClr val="CC0000"/>
              </a:solidFill>
              <a:latin typeface="Arial" panose="020B0604020202020204" pitchFamily="34" charset="0"/>
              <a:ea typeface="微软雅黑" panose="020B0503020204020204" charset="-122"/>
            </a:endParaRPr>
          </a:p>
        </p:txBody>
      </p:sp>
      <p:sp>
        <p:nvSpPr>
          <p:cNvPr id="9" name="矩形 8"/>
          <p:cNvSpPr/>
          <p:nvPr/>
        </p:nvSpPr>
        <p:spPr>
          <a:xfrm>
            <a:off x="2599055" y="1785620"/>
            <a:ext cx="3997960" cy="2108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p:cNvPicPr>
            <a:picLocks noChangeAspect="1"/>
          </p:cNvPicPr>
          <p:nvPr/>
        </p:nvPicPr>
        <p:blipFill>
          <a:blip r:embed="rId2"/>
          <a:stretch>
            <a:fillRect/>
          </a:stretch>
        </p:blipFill>
        <p:spPr>
          <a:xfrm>
            <a:off x="8213725" y="1170305"/>
            <a:ext cx="3841115" cy="3124835"/>
          </a:xfrm>
          <a:prstGeom prst="rect">
            <a:avLst/>
          </a:prstGeom>
          <a:ln>
            <a:solidFill>
              <a:schemeClr val="tx1"/>
            </a:solidFill>
          </a:ln>
        </p:spPr>
      </p:pic>
      <p:sp>
        <p:nvSpPr>
          <p:cNvPr id="100" name="文本框 99"/>
          <p:cNvSpPr txBox="1"/>
          <p:nvPr/>
        </p:nvSpPr>
        <p:spPr>
          <a:xfrm>
            <a:off x="8491220" y="4544695"/>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摘要模式</a:t>
            </a:r>
            <a:endParaRPr lang="zh-CN" b="1">
              <a:latin typeface="微软雅黑" panose="020B0503020204020204" charset="-122"/>
              <a:ea typeface="微软雅黑" panose="020B0503020204020204" charset="-122"/>
              <a:cs typeface="微软雅黑" panose="020B0503020204020204" charset="-122"/>
            </a:endParaRPr>
          </a:p>
        </p:txBody>
      </p:sp>
      <p:sp>
        <p:nvSpPr>
          <p:cNvPr id="18" name="文本框 17"/>
          <p:cNvSpPr txBox="1"/>
          <p:nvPr/>
        </p:nvSpPr>
        <p:spPr>
          <a:xfrm>
            <a:off x="8053705" y="5591810"/>
            <a:ext cx="4002405" cy="681355"/>
          </a:xfrm>
          <a:prstGeom prst="rect">
            <a:avLst/>
          </a:prstGeom>
          <a:noFill/>
        </p:spPr>
        <p:txBody>
          <a:bodyPr wrap="square" rtlCol="0">
            <a:spAutoFit/>
          </a:bodyPr>
          <a:lstStyle/>
          <a:p>
            <a:pPr>
              <a:lnSpc>
                <a:spcPct val="120000"/>
              </a:lnSpc>
            </a:pPr>
            <a:r>
              <a:rPr lang="zh-CN" altLang="en-US" sz="1600" b="1" dirty="0">
                <a:sym typeface="+mn-ea"/>
              </a:rPr>
              <a:t>功能说明：</a:t>
            </a:r>
            <a:r>
              <a:rPr lang="zh-CN" altLang="en-US" sz="1600" dirty="0"/>
              <a:t>可选择列表或者摘要样式展示列表页。</a:t>
            </a:r>
            <a:endParaRPr lang="zh-CN" altLang="en-US" sz="1600" dirty="0"/>
          </a:p>
        </p:txBody>
      </p:sp>
      <p:pic>
        <p:nvPicPr>
          <p:cNvPr id="13" name="图片 12"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4" name="文本框 13"/>
          <p:cNvSpPr txBox="1"/>
          <p:nvPr/>
        </p:nvSpPr>
        <p:spPr>
          <a:xfrm>
            <a:off x="9531350" y="103505"/>
            <a:ext cx="272859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技术资料</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论文详情页</a:t>
            </a:r>
            <a:endParaRPr lang="zh-CN" altLang="en-US" dirty="0">
              <a:solidFill>
                <a:schemeClr val="bg1"/>
              </a:solidFill>
              <a:latin typeface="Arial" panose="020B0604020202020204" pitchFamily="34" charset="0"/>
              <a:ea typeface="微软雅黑" panose="020B0503020204020204" charset="-122"/>
            </a:endParaRPr>
          </a:p>
        </p:txBody>
      </p:sp>
      <p:sp>
        <p:nvSpPr>
          <p:cNvPr id="10" name="文本框 9"/>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5" name="图片 4"/>
          <p:cNvPicPr>
            <a:picLocks noChangeAspect="1"/>
          </p:cNvPicPr>
          <p:nvPr/>
        </p:nvPicPr>
        <p:blipFill>
          <a:blip r:embed="rId1"/>
          <a:stretch>
            <a:fillRect/>
          </a:stretch>
        </p:blipFill>
        <p:spPr>
          <a:xfrm>
            <a:off x="1509395" y="1179195"/>
            <a:ext cx="5565775" cy="5476875"/>
          </a:xfrm>
          <a:prstGeom prst="rect">
            <a:avLst/>
          </a:prstGeom>
        </p:spPr>
      </p:pic>
      <p:sp>
        <p:nvSpPr>
          <p:cNvPr id="9" name="矩形 8"/>
          <p:cNvSpPr/>
          <p:nvPr/>
        </p:nvSpPr>
        <p:spPr>
          <a:xfrm>
            <a:off x="1509395" y="1422400"/>
            <a:ext cx="4067810" cy="214947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509395" y="3663315"/>
            <a:ext cx="4067810" cy="13455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701030" y="1422400"/>
            <a:ext cx="1374775" cy="523303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AutoShape 13"/>
          <p:cNvSpPr/>
          <p:nvPr/>
        </p:nvSpPr>
        <p:spPr>
          <a:xfrm>
            <a:off x="7294880" y="1422400"/>
            <a:ext cx="1028700" cy="1035050"/>
          </a:xfrm>
          <a:prstGeom prst="borderCallout1">
            <a:avLst>
              <a:gd name="adj1" fmla="val 30000"/>
              <a:gd name="adj2" fmla="val -5556"/>
              <a:gd name="adj3" fmla="val 29815"/>
              <a:gd name="adj4" fmla="val -32004"/>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关联信息</a:t>
            </a:r>
            <a:endParaRPr lang="zh-CN" altLang="en-US" sz="16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相关产品</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相关专利</a:t>
            </a:r>
            <a:endParaRPr lang="zh-CN" altLang="en-US" sz="1400" dirty="0">
              <a:solidFill>
                <a:srgbClr val="CC0000"/>
              </a:solidFill>
              <a:latin typeface="Arial" panose="020B0604020202020204" pitchFamily="34" charset="0"/>
              <a:ea typeface="微软雅黑" panose="020B0503020204020204" charset="-122"/>
            </a:endParaRPr>
          </a:p>
          <a:p>
            <a:r>
              <a:rPr lang="zh-CN" altLang="en-US" sz="1400" dirty="0">
                <a:solidFill>
                  <a:srgbClr val="CC0000"/>
                </a:solidFill>
                <a:latin typeface="Arial" panose="020B0604020202020204" pitchFamily="34" charset="0"/>
                <a:ea typeface="微软雅黑" panose="020B0503020204020204" charset="-122"/>
              </a:rPr>
              <a:t>相关标准</a:t>
            </a:r>
            <a:endParaRPr lang="zh-CN" altLang="en-US" sz="1400" dirty="0">
              <a:solidFill>
                <a:srgbClr val="CC0000"/>
              </a:solidFill>
              <a:latin typeface="Arial" panose="020B0604020202020204" pitchFamily="34" charset="0"/>
              <a:ea typeface="微软雅黑" panose="020B0503020204020204" charset="-122"/>
            </a:endParaRPr>
          </a:p>
        </p:txBody>
      </p:sp>
      <p:sp>
        <p:nvSpPr>
          <p:cNvPr id="31" name="AutoShape 11"/>
          <p:cNvSpPr/>
          <p:nvPr/>
        </p:nvSpPr>
        <p:spPr>
          <a:xfrm>
            <a:off x="172720" y="1722755"/>
            <a:ext cx="998855" cy="355600"/>
          </a:xfrm>
          <a:prstGeom prst="borderCallout1">
            <a:avLst>
              <a:gd name="adj1" fmla="val 30000"/>
              <a:gd name="adj2" fmla="val 108333"/>
              <a:gd name="adj3" fmla="val 28384"/>
              <a:gd name="adj4" fmla="val 135982"/>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论文详情</a:t>
            </a:r>
            <a:endParaRPr lang="zh-CN" altLang="en-US" sz="1600" dirty="0">
              <a:solidFill>
                <a:srgbClr val="CC0000"/>
              </a:solidFill>
              <a:latin typeface="Arial" panose="020B0604020202020204" pitchFamily="34" charset="0"/>
              <a:ea typeface="微软雅黑" panose="020B0503020204020204" charset="-122"/>
            </a:endParaRPr>
          </a:p>
        </p:txBody>
      </p:sp>
      <p:sp>
        <p:nvSpPr>
          <p:cNvPr id="8" name="AutoShape 11"/>
          <p:cNvSpPr/>
          <p:nvPr/>
        </p:nvSpPr>
        <p:spPr>
          <a:xfrm>
            <a:off x="-81915" y="4109720"/>
            <a:ext cx="1467485" cy="558165"/>
          </a:xfrm>
          <a:prstGeom prst="borderCallout1">
            <a:avLst>
              <a:gd name="adj1" fmla="val 30000"/>
              <a:gd name="adj2" fmla="val 108333"/>
              <a:gd name="adj3" fmla="val 30892"/>
              <a:gd name="adj4" fmla="val 12706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论文关联信息</a:t>
            </a:r>
            <a:endParaRPr lang="zh-CN" altLang="en-US" sz="1600" dirty="0">
              <a:solidFill>
                <a:srgbClr val="CC0000"/>
              </a:solidFill>
              <a:latin typeface="Arial" panose="020B0604020202020204" pitchFamily="34" charset="0"/>
              <a:ea typeface="微软雅黑" panose="020B0503020204020204" charset="-122"/>
              <a:sym typeface="+mn-ea"/>
            </a:endParaRPr>
          </a:p>
          <a:p>
            <a:pPr algn="l"/>
            <a:r>
              <a:rPr lang="zh-CN" altLang="en-US" sz="1400" dirty="0">
                <a:solidFill>
                  <a:srgbClr val="CC0000"/>
                </a:solidFill>
                <a:latin typeface="Arial" panose="020B0604020202020204" pitchFamily="34" charset="0"/>
                <a:ea typeface="微软雅黑" panose="020B0503020204020204" charset="-122"/>
                <a:sym typeface="+mn-ea"/>
              </a:rPr>
              <a:t>相关论文</a:t>
            </a:r>
            <a:endParaRPr lang="zh-CN" altLang="en-US" sz="1400" dirty="0">
              <a:solidFill>
                <a:srgbClr val="CC0000"/>
              </a:solidFill>
              <a:latin typeface="Arial" panose="020B0604020202020204" pitchFamily="34" charset="0"/>
              <a:ea typeface="微软雅黑" panose="020B0503020204020204" charset="-122"/>
            </a:endParaRPr>
          </a:p>
          <a:p>
            <a:pPr algn="l"/>
            <a:endParaRPr lang="zh-CN" altLang="en-US" sz="1400" dirty="0">
              <a:solidFill>
                <a:srgbClr val="CC0000"/>
              </a:solidFill>
              <a:latin typeface="Arial" panose="020B0604020202020204" pitchFamily="34" charset="0"/>
              <a:ea typeface="微软雅黑" panose="020B0503020204020204" charset="-122"/>
            </a:endParaRPr>
          </a:p>
        </p:txBody>
      </p:sp>
      <p:pic>
        <p:nvPicPr>
          <p:cNvPr id="11" name="图片 10" descr="论文详情。外链版"/>
          <p:cNvPicPr>
            <a:picLocks noChangeAspect="1"/>
          </p:cNvPicPr>
          <p:nvPr/>
        </p:nvPicPr>
        <p:blipFill>
          <a:blip r:embed="rId2"/>
          <a:stretch>
            <a:fillRect/>
          </a:stretch>
        </p:blipFill>
        <p:spPr>
          <a:xfrm>
            <a:off x="7487920" y="2627630"/>
            <a:ext cx="4422775" cy="2300605"/>
          </a:xfrm>
          <a:prstGeom prst="rect">
            <a:avLst/>
          </a:prstGeom>
          <a:ln>
            <a:solidFill>
              <a:schemeClr val="tx1"/>
            </a:solidFill>
          </a:ln>
        </p:spPr>
      </p:pic>
      <p:sp>
        <p:nvSpPr>
          <p:cNvPr id="100" name="文本框 99"/>
          <p:cNvSpPr txBox="1"/>
          <p:nvPr/>
        </p:nvSpPr>
        <p:spPr>
          <a:xfrm>
            <a:off x="8379460" y="500888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论文外链跳转</a:t>
            </a:r>
            <a:endParaRPr lang="zh-CN" b="1">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nvSpPr>
        <p:spPr>
          <a:xfrm>
            <a:off x="7578725" y="5628640"/>
            <a:ext cx="4331970" cy="953274"/>
          </a:xfrm>
          <a:prstGeom prst="rect">
            <a:avLst/>
          </a:prstGeom>
          <a:noFill/>
        </p:spPr>
        <p:txBody>
          <a:bodyPr wrap="square" rtlCol="0">
            <a:spAutoFit/>
          </a:bodyPr>
          <a:lstStyle/>
          <a:p>
            <a:pPr>
              <a:lnSpc>
                <a:spcPct val="120000"/>
              </a:lnSpc>
            </a:pPr>
            <a:r>
              <a:rPr lang="zh-CN" altLang="en-US" sz="1600" b="1" dirty="0">
                <a:sym typeface="+mn-ea"/>
              </a:rPr>
              <a:t>功能说明：</a:t>
            </a:r>
            <a:r>
              <a:rPr lang="zh-CN" altLang="en-US" sz="1600" dirty="0">
                <a:sym typeface="+mn-ea"/>
              </a:rPr>
              <a:t>论文来自维普网，客户购买了维普网的论文，可以直接下载，如未购买，就跳转链接进入维普网。</a:t>
            </a:r>
            <a:endParaRPr lang="zh-CN" altLang="en-US" sz="1600" dirty="0"/>
          </a:p>
        </p:txBody>
      </p:sp>
      <p:pic>
        <p:nvPicPr>
          <p:cNvPr id="12" name="图片 11"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4" name="文本框 13"/>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192.168.1.140_8097_ (23)"/>
          <p:cNvPicPr>
            <a:picLocks noChangeAspect="1"/>
          </p:cNvPicPr>
          <p:nvPr/>
        </p:nvPicPr>
        <p:blipFill>
          <a:blip r:embed="rId1"/>
          <a:stretch>
            <a:fillRect/>
          </a:stretch>
        </p:blipFill>
        <p:spPr>
          <a:xfrm>
            <a:off x="1439545" y="1009015"/>
            <a:ext cx="6483985" cy="5647055"/>
          </a:xfrm>
          <a:prstGeom prst="rect">
            <a:avLst/>
          </a:prstGeom>
        </p:spPr>
      </p:pic>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192645" y="1874520"/>
            <a:ext cx="442595" cy="22415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AutoShape 13"/>
          <p:cNvSpPr/>
          <p:nvPr/>
        </p:nvSpPr>
        <p:spPr>
          <a:xfrm>
            <a:off x="8055610" y="1814830"/>
            <a:ext cx="1021080" cy="343535"/>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分类导航</a:t>
            </a:r>
            <a:endParaRPr lang="zh-CN" altLang="en-US" sz="1200" dirty="0">
              <a:solidFill>
                <a:srgbClr val="CC0000"/>
              </a:solidFill>
              <a:latin typeface="Arial" panose="020B0604020202020204" pitchFamily="34" charset="0"/>
              <a:ea typeface="微软雅黑" panose="020B0503020204020204" charset="-122"/>
            </a:endParaRPr>
          </a:p>
        </p:txBody>
      </p:sp>
      <p:sp>
        <p:nvSpPr>
          <p:cNvPr id="12" name="AutoShape 13"/>
          <p:cNvSpPr/>
          <p:nvPr/>
        </p:nvSpPr>
        <p:spPr>
          <a:xfrm>
            <a:off x="8215630" y="2834005"/>
            <a:ext cx="1701800" cy="343535"/>
          </a:xfrm>
          <a:prstGeom prst="borderCallout1">
            <a:avLst>
              <a:gd name="adj1" fmla="val 30000"/>
              <a:gd name="adj2" fmla="val -5556"/>
              <a:gd name="adj3" fmla="val 34565"/>
              <a:gd name="adj4" fmla="val -28577"/>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数据更新统计图</a:t>
            </a:r>
            <a:endParaRPr lang="zh-CN" altLang="en-US" sz="1200" dirty="0">
              <a:solidFill>
                <a:srgbClr val="CC0000"/>
              </a:solidFill>
              <a:latin typeface="Arial" panose="020B0604020202020204" pitchFamily="34" charset="0"/>
              <a:ea typeface="微软雅黑" panose="020B0503020204020204" charset="-122"/>
            </a:endParaRPr>
          </a:p>
        </p:txBody>
      </p:sp>
      <p:sp>
        <p:nvSpPr>
          <p:cNvPr id="13" name="矩形 12"/>
          <p:cNvSpPr/>
          <p:nvPr/>
        </p:nvSpPr>
        <p:spPr>
          <a:xfrm>
            <a:off x="6417310" y="2773680"/>
            <a:ext cx="1354455" cy="14427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1431925" y="2773680"/>
            <a:ext cx="4886960" cy="311785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AutoShape 11"/>
          <p:cNvSpPr/>
          <p:nvPr/>
        </p:nvSpPr>
        <p:spPr>
          <a:xfrm>
            <a:off x="149225" y="2994660"/>
            <a:ext cx="998855" cy="1065530"/>
          </a:xfrm>
          <a:prstGeom prst="borderCallout1">
            <a:avLst>
              <a:gd name="adj1" fmla="val 30000"/>
              <a:gd name="adj2" fmla="val 108333"/>
              <a:gd name="adj3" fmla="val 27353"/>
              <a:gd name="adj4" fmla="val 15638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分类导航</a:t>
            </a:r>
            <a:endParaRPr lang="zh-CN" altLang="en-US" sz="1600" dirty="0">
              <a:solidFill>
                <a:srgbClr val="CC0000"/>
              </a:solidFill>
              <a:latin typeface="Arial" panose="020B0604020202020204" pitchFamily="34" charset="0"/>
              <a:ea typeface="微软雅黑" panose="020B0503020204020204" charset="-122"/>
              <a:sym typeface="+mn-ea"/>
            </a:endParaRPr>
          </a:p>
          <a:p>
            <a:pPr algn="l"/>
            <a:r>
              <a:rPr lang="zh-CN" altLang="en-US" sz="1400" dirty="0">
                <a:solidFill>
                  <a:srgbClr val="CC0000"/>
                </a:solidFill>
                <a:latin typeface="Arial" panose="020B0604020202020204" pitchFamily="34" charset="0"/>
                <a:ea typeface="微软雅黑" panose="020B0503020204020204" charset="-122"/>
              </a:rPr>
              <a:t>产品分类</a:t>
            </a:r>
            <a:endParaRPr lang="zh-CN" altLang="en-US" sz="1400" dirty="0">
              <a:solidFill>
                <a:srgbClr val="CC0000"/>
              </a:solidFill>
              <a:latin typeface="Arial" panose="020B0604020202020204" pitchFamily="34" charset="0"/>
              <a:ea typeface="微软雅黑" panose="020B0503020204020204" charset="-122"/>
            </a:endParaRPr>
          </a:p>
          <a:p>
            <a:pPr algn="l"/>
            <a:r>
              <a:rPr lang="zh-CN" altLang="en-US" sz="1400" dirty="0">
                <a:solidFill>
                  <a:srgbClr val="CC0000"/>
                </a:solidFill>
                <a:latin typeface="Arial" panose="020B0604020202020204" pitchFamily="34" charset="0"/>
                <a:ea typeface="微软雅黑" panose="020B0503020204020204" charset="-122"/>
              </a:rPr>
              <a:t>专利分类</a:t>
            </a:r>
            <a:endParaRPr lang="zh-CN" altLang="en-US" sz="1400" dirty="0">
              <a:solidFill>
                <a:srgbClr val="CC0000"/>
              </a:solidFill>
              <a:latin typeface="Arial" panose="020B0604020202020204" pitchFamily="34" charset="0"/>
              <a:ea typeface="微软雅黑" panose="020B0503020204020204" charset="-122"/>
            </a:endParaRPr>
          </a:p>
          <a:p>
            <a:pPr algn="l"/>
            <a:r>
              <a:rPr lang="zh-CN" altLang="en-US" sz="1400" dirty="0">
                <a:solidFill>
                  <a:srgbClr val="CC0000"/>
                </a:solidFill>
                <a:latin typeface="Arial" panose="020B0604020202020204" pitchFamily="34" charset="0"/>
                <a:ea typeface="微软雅黑" panose="020B0503020204020204" charset="-122"/>
              </a:rPr>
              <a:t>标准分类</a:t>
            </a:r>
            <a:endParaRPr lang="zh-CN" altLang="en-US" sz="1400" dirty="0">
              <a:solidFill>
                <a:srgbClr val="CC0000"/>
              </a:solidFill>
              <a:latin typeface="Arial" panose="020B0604020202020204" pitchFamily="34" charset="0"/>
              <a:ea typeface="微软雅黑" panose="020B0503020204020204" charset="-122"/>
            </a:endParaRPr>
          </a:p>
        </p:txBody>
      </p:sp>
      <p:sp>
        <p:nvSpPr>
          <p:cNvPr id="20" name="矩形 19"/>
          <p:cNvSpPr/>
          <p:nvPr/>
        </p:nvSpPr>
        <p:spPr>
          <a:xfrm>
            <a:off x="6417945" y="4217035"/>
            <a:ext cx="1353820" cy="16751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AutoShape 13"/>
          <p:cNvSpPr/>
          <p:nvPr/>
        </p:nvSpPr>
        <p:spPr>
          <a:xfrm>
            <a:off x="8267700" y="4286885"/>
            <a:ext cx="1861185" cy="343535"/>
          </a:xfrm>
          <a:prstGeom prst="borderCallout1">
            <a:avLst>
              <a:gd name="adj1" fmla="val 30000"/>
              <a:gd name="adj2" fmla="val -5556"/>
              <a:gd name="adj3" fmla="val 26987"/>
              <a:gd name="adj4" fmla="val -29923"/>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各项数据统计</a:t>
            </a:r>
            <a:endParaRPr lang="zh-CN" altLang="en-US" sz="1200" dirty="0">
              <a:solidFill>
                <a:srgbClr val="CC0000"/>
              </a:solidFill>
              <a:latin typeface="Arial" panose="020B0604020202020204" pitchFamily="34" charset="0"/>
              <a:ea typeface="微软雅黑" panose="020B0503020204020204" charset="-122"/>
            </a:endParaRPr>
          </a:p>
        </p:txBody>
      </p:sp>
      <p:sp>
        <p:nvSpPr>
          <p:cNvPr id="22" name="文本框 21"/>
          <p:cNvSpPr txBox="1"/>
          <p:nvPr/>
        </p:nvSpPr>
        <p:spPr>
          <a:xfrm>
            <a:off x="8215630" y="5269865"/>
            <a:ext cx="3856355" cy="1419860"/>
          </a:xfrm>
          <a:prstGeom prst="rect">
            <a:avLst/>
          </a:prstGeom>
          <a:noFill/>
        </p:spPr>
        <p:txBody>
          <a:bodyPr wrap="square" rtlCol="0">
            <a:spAutoFit/>
          </a:bodyPr>
          <a:lstStyle/>
          <a:p>
            <a:pPr>
              <a:lnSpc>
                <a:spcPct val="120000"/>
              </a:lnSpc>
            </a:pPr>
            <a:r>
              <a:rPr lang="zh-CN" altLang="en-US" sz="1600" b="1">
                <a:sym typeface="+mn-ea"/>
              </a:rPr>
              <a:t>功能说明：</a:t>
            </a:r>
            <a:endParaRPr lang="zh-CN" altLang="en-US" sz="1600" b="1">
              <a:sym typeface="+mn-ea"/>
            </a:endParaRPr>
          </a:p>
          <a:p>
            <a:pPr marL="285750" indent="-285750">
              <a:lnSpc>
                <a:spcPct val="120000"/>
              </a:lnSpc>
              <a:buFont typeface="Arial" panose="020B0604020202020204" pitchFamily="34" charset="0"/>
              <a:buChar char="•"/>
            </a:pPr>
            <a:r>
              <a:rPr lang="zh-CN" altLang="en-US" sz="1400">
                <a:sym typeface="+mn-ea"/>
              </a:rPr>
              <a:t>按不同的分类进行选择查找需求的数据；</a:t>
            </a:r>
            <a:endParaRPr lang="zh-CN" altLang="en-US" sz="1400" b="1">
              <a:sym typeface="+mn-ea"/>
            </a:endParaRPr>
          </a:p>
          <a:p>
            <a:pPr marL="285750" indent="-285750">
              <a:lnSpc>
                <a:spcPct val="120000"/>
              </a:lnSpc>
              <a:buFont typeface="Arial" panose="020B0604020202020204" pitchFamily="34" charset="0"/>
              <a:buChar char="•"/>
            </a:pPr>
            <a:r>
              <a:rPr lang="zh-CN" altLang="en-US" sz="1400"/>
              <a:t>产品、企业、选型最新的数据统计查询。</a:t>
            </a:r>
            <a:endParaRPr lang="zh-CN" altLang="en-US" sz="1400"/>
          </a:p>
          <a:p>
            <a:pPr marL="285750" indent="-285750">
              <a:lnSpc>
                <a:spcPct val="120000"/>
              </a:lnSpc>
              <a:buFont typeface="Arial" panose="020B0604020202020204" pitchFamily="34" charset="0"/>
              <a:buChar char="•"/>
            </a:pPr>
            <a:r>
              <a:rPr lang="zh-CN" altLang="en-US" sz="1400"/>
              <a:t>样本数量只提供数据更新统计，不支持数据量明细查询。</a:t>
            </a:r>
            <a:endParaRPr lang="zh-CN" altLang="en-US" sz="1400"/>
          </a:p>
        </p:txBody>
      </p:sp>
      <p:sp>
        <p:nvSpPr>
          <p:cNvPr id="7"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分类导航</a:t>
            </a:r>
            <a:endParaRPr lang="zh-CN" altLang="en-US" dirty="0">
              <a:solidFill>
                <a:schemeClr val="bg1"/>
              </a:solidFill>
              <a:latin typeface="Arial" panose="020B0604020202020204" pitchFamily="34" charset="0"/>
              <a:ea typeface="微软雅黑" panose="020B0503020204020204" charset="-122"/>
            </a:endParaRPr>
          </a:p>
        </p:txBody>
      </p:sp>
      <p:sp>
        <p:nvSpPr>
          <p:cNvPr id="9" name="文本框 8"/>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2" name="图片 1"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5" name="文本框 4"/>
          <p:cNvSpPr txBox="1"/>
          <p:nvPr/>
        </p:nvSpPr>
        <p:spPr>
          <a:xfrm>
            <a:off x="9531350" y="103505"/>
            <a:ext cx="274574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080" y="300990"/>
            <a:ext cx="1818005" cy="456565"/>
            <a:chOff x="-8" y="474"/>
            <a:chExt cx="2863"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平台简介</a:t>
              </a:r>
              <a:endParaRPr lang="zh-CN" altLang="en-US" sz="2000" b="1">
                <a:solidFill>
                  <a:schemeClr val="accent1">
                    <a:lumMod val="75000"/>
                  </a:schemeClr>
                </a:solidFill>
              </a:endParaRPr>
            </a:p>
          </p:txBody>
        </p:sp>
      </p:grpSp>
      <p:sp>
        <p:nvSpPr>
          <p:cNvPr id="24" name="矩形 23"/>
          <p:cNvSpPr/>
          <p:nvPr/>
        </p:nvSpPr>
        <p:spPr>
          <a:xfrm>
            <a:off x="404495" y="874395"/>
            <a:ext cx="11545570" cy="510857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766820" y="1024255"/>
            <a:ext cx="3999230" cy="460375"/>
          </a:xfrm>
          <a:prstGeom prst="rect">
            <a:avLst/>
          </a:prstGeom>
          <a:noFill/>
        </p:spPr>
        <p:txBody>
          <a:bodyPr wrap="square" rtlCol="0">
            <a:spAutoFit/>
          </a:bodyPr>
          <a:lstStyle/>
          <a:p>
            <a:pPr algn="ctr"/>
            <a:r>
              <a:rPr lang="zh-CN" altLang="en-US" sz="2400" b="1">
                <a:solidFill>
                  <a:schemeClr val="accent1">
                    <a:lumMod val="75000"/>
                  </a:schemeClr>
                </a:solidFill>
                <a:sym typeface="+mn-ea"/>
              </a:rPr>
              <a:t>尚唯全球产品样本数据库</a:t>
            </a:r>
            <a:endParaRPr lang="zh-CN" altLang="en-US" sz="2400" b="1">
              <a:solidFill>
                <a:schemeClr val="accent1">
                  <a:lumMod val="75000"/>
                </a:schemeClr>
              </a:solidFill>
            </a:endParaRPr>
          </a:p>
        </p:txBody>
      </p:sp>
      <p:cxnSp>
        <p:nvCxnSpPr>
          <p:cNvPr id="23" name="直接连接符 22"/>
          <p:cNvCxnSpPr/>
          <p:nvPr/>
        </p:nvCxnSpPr>
        <p:spPr>
          <a:xfrm>
            <a:off x="4290060" y="1484630"/>
            <a:ext cx="2952750" cy="1143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86730" name="Rectangle 10"/>
          <p:cNvSpPr/>
          <p:nvPr/>
        </p:nvSpPr>
        <p:spPr>
          <a:xfrm>
            <a:off x="5320665" y="1938020"/>
            <a:ext cx="6553200" cy="1524000"/>
          </a:xfrm>
          <a:prstGeom prst="rect">
            <a:avLst/>
          </a:prstGeom>
          <a:solidFill>
            <a:srgbClr val="CCECFF"/>
          </a:solidFill>
          <a:ln w="15875">
            <a:noFill/>
          </a:ln>
        </p:spPr>
        <p:txBody>
          <a:bodyPr wrap="none" anchor="ctr" anchorCtr="0"/>
          <a:lstStyle/>
          <a:p>
            <a:pPr algn="ctr"/>
            <a:endParaRPr lang="zh-CN" altLang="en-US" dirty="0">
              <a:latin typeface="Arial" panose="020B0604020202020204" pitchFamily="34" charset="0"/>
              <a:ea typeface="黑体" panose="02010609060101010101" pitchFamily="2" charset="-122"/>
            </a:endParaRPr>
          </a:p>
        </p:txBody>
      </p:sp>
      <p:sp>
        <p:nvSpPr>
          <p:cNvPr id="286725" name="Rectangle 5"/>
          <p:cNvSpPr/>
          <p:nvPr/>
        </p:nvSpPr>
        <p:spPr>
          <a:xfrm>
            <a:off x="5396865" y="2014220"/>
            <a:ext cx="6553200" cy="1066800"/>
          </a:xfrm>
          <a:prstGeom prst="rect">
            <a:avLst/>
          </a:prstGeom>
          <a:noFill/>
          <a:ln w="9525">
            <a:noFill/>
          </a:ln>
        </p:spPr>
        <p:txBody>
          <a:bodyPr anchor="t" anchorCtr="0"/>
          <a:lstStyle/>
          <a:p>
            <a:pPr marL="342900" indent="-342900">
              <a:lnSpc>
                <a:spcPct val="120000"/>
              </a:lnSpc>
              <a:spcBef>
                <a:spcPct val="20000"/>
              </a:spcBef>
            </a:pPr>
            <a:r>
              <a:rPr lang="zh-CN" altLang="en-US" dirty="0">
                <a:solidFill>
                  <a:srgbClr val="000000"/>
                </a:solidFill>
                <a:latin typeface="微软雅黑" panose="020B0503020204020204" charset="-122"/>
                <a:ea typeface="微软雅黑" panose="020B0503020204020204" charset="-122"/>
              </a:rPr>
              <a:t>中文名称：</a:t>
            </a:r>
            <a:r>
              <a:rPr lang="zh-CN" altLang="en-US" dirty="0">
                <a:solidFill>
                  <a:srgbClr val="CC3300"/>
                </a:solidFill>
                <a:latin typeface="微软雅黑" panose="020B0503020204020204" charset="-122"/>
                <a:ea typeface="微软雅黑" panose="020B0503020204020204" charset="-122"/>
              </a:rPr>
              <a:t>尚唯产品样本数据库</a:t>
            </a:r>
            <a:endParaRPr lang="zh-CN" altLang="en-US" dirty="0">
              <a:solidFill>
                <a:srgbClr val="CC3300"/>
              </a:solidFill>
              <a:latin typeface="微软雅黑" panose="020B0503020204020204" charset="-122"/>
              <a:ea typeface="微软雅黑" panose="020B0503020204020204" charset="-122"/>
            </a:endParaRPr>
          </a:p>
          <a:p>
            <a:pPr marL="342900" indent="-342900">
              <a:lnSpc>
                <a:spcPct val="120000"/>
              </a:lnSpc>
              <a:spcBef>
                <a:spcPct val="20000"/>
              </a:spcBef>
            </a:pPr>
            <a:r>
              <a:rPr lang="zh-CN" altLang="en-US" dirty="0">
                <a:solidFill>
                  <a:srgbClr val="000000"/>
                </a:solidFill>
                <a:latin typeface="微软雅黑" panose="020B0503020204020204" charset="-122"/>
                <a:ea typeface="微软雅黑" panose="020B0503020204020204" charset="-122"/>
              </a:rPr>
              <a:t>英文名称：</a:t>
            </a:r>
            <a:r>
              <a:rPr lang="zh-CN" altLang="en-US" b="0" dirty="0">
                <a:solidFill>
                  <a:srgbClr val="000000"/>
                </a:solidFill>
                <a:latin typeface="微软雅黑" panose="020B0503020204020204" charset="-122"/>
                <a:ea typeface="微软雅黑" panose="020B0503020204020204" charset="-122"/>
              </a:rPr>
              <a:t> </a:t>
            </a:r>
            <a:r>
              <a:rPr lang="en-US" altLang="zh-CN" b="0" dirty="0">
                <a:solidFill>
                  <a:srgbClr val="000000"/>
                </a:solidFill>
                <a:latin typeface="微软雅黑" panose="020B0503020204020204" charset="-122"/>
                <a:ea typeface="微软雅黑" panose="020B0503020204020204" charset="-122"/>
              </a:rPr>
              <a:t>Global  Product  Database</a:t>
            </a:r>
            <a:r>
              <a:rPr lang="zh-CN" altLang="en-US" b="0" dirty="0">
                <a:solidFill>
                  <a:srgbClr val="000000"/>
                </a:solidFill>
                <a:latin typeface="微软雅黑" panose="020B0503020204020204" charset="-122"/>
                <a:ea typeface="微软雅黑" panose="020B0503020204020204" charset="-122"/>
              </a:rPr>
              <a:t>（简称：</a:t>
            </a:r>
            <a:r>
              <a:rPr lang="en-US" altLang="zh-CN" b="0" dirty="0">
                <a:solidFill>
                  <a:srgbClr val="000000"/>
                </a:solidFill>
                <a:latin typeface="微软雅黑" panose="020B0503020204020204" charset="-122"/>
                <a:ea typeface="微软雅黑" panose="020B0503020204020204" charset="-122"/>
              </a:rPr>
              <a:t>GPD</a:t>
            </a:r>
            <a:r>
              <a:rPr lang="zh-CN" altLang="en-US" b="0" dirty="0">
                <a:solidFill>
                  <a:srgbClr val="000000"/>
                </a:solidFill>
                <a:latin typeface="微软雅黑" panose="020B0503020204020204" charset="-122"/>
                <a:ea typeface="微软雅黑" panose="020B0503020204020204" charset="-122"/>
              </a:rPr>
              <a:t>）</a:t>
            </a:r>
            <a:endParaRPr lang="zh-CN" altLang="en-US" b="0" dirty="0">
              <a:solidFill>
                <a:srgbClr val="000000"/>
              </a:solidFill>
              <a:latin typeface="微软雅黑" panose="020B0503020204020204" charset="-122"/>
              <a:ea typeface="微软雅黑" panose="020B0503020204020204" charset="-122"/>
            </a:endParaRPr>
          </a:p>
          <a:p>
            <a:pPr marL="342900" indent="-342900">
              <a:lnSpc>
                <a:spcPct val="120000"/>
              </a:lnSpc>
              <a:spcBef>
                <a:spcPct val="20000"/>
              </a:spcBef>
            </a:pPr>
            <a:r>
              <a:rPr lang="zh-CN" altLang="en-US" dirty="0">
                <a:solidFill>
                  <a:srgbClr val="000000"/>
                </a:solidFill>
                <a:latin typeface="微软雅黑" panose="020B0503020204020204" charset="-122"/>
                <a:ea typeface="微软雅黑" panose="020B0503020204020204" charset="-122"/>
              </a:rPr>
              <a:t>访问地址</a:t>
            </a:r>
            <a:r>
              <a:rPr lang="zh-CN" altLang="en-US" b="0" dirty="0">
                <a:solidFill>
                  <a:srgbClr val="000000"/>
                </a:solidFill>
                <a:latin typeface="微软雅黑" panose="020B0503020204020204" charset="-122"/>
                <a:ea typeface="微软雅黑" panose="020B0503020204020204" charset="-122"/>
              </a:rPr>
              <a:t>：</a:t>
            </a:r>
            <a:r>
              <a:rPr lang="en-US" altLang="zh-CN" b="0" dirty="0">
                <a:solidFill>
                  <a:srgbClr val="000000"/>
                </a:solidFill>
                <a:latin typeface="微软雅黑" panose="020B0503020204020204" charset="-122"/>
                <a:ea typeface="微软雅黑" panose="020B0503020204020204" charset="-122"/>
              </a:rPr>
              <a:t>http://</a:t>
            </a:r>
            <a:r>
              <a:rPr lang="en-US" altLang="zh-CN" b="0" dirty="0">
                <a:solidFill>
                  <a:schemeClr val="tx1"/>
                </a:solidFill>
                <a:latin typeface="微软雅黑" panose="020B0503020204020204" charset="-122"/>
                <a:ea typeface="微软雅黑" panose="020B0503020204020204" charset="-122"/>
              </a:rPr>
              <a:t>GPD</a:t>
            </a:r>
            <a:r>
              <a:rPr lang="en-US" altLang="zh-CN" b="0" dirty="0">
                <a:solidFill>
                  <a:srgbClr val="000000"/>
                </a:solidFill>
                <a:latin typeface="微软雅黑" panose="020B0503020204020204" charset="-122"/>
                <a:ea typeface="微软雅黑" panose="020B0503020204020204" charset="-122"/>
              </a:rPr>
              <a:t>.sunwayinfo.com.cn</a:t>
            </a:r>
            <a:endParaRPr lang="en-US" altLang="zh-CN" b="0" dirty="0">
              <a:solidFill>
                <a:srgbClr val="000000"/>
              </a:solidFill>
              <a:latin typeface="微软雅黑" panose="020B0503020204020204" charset="-122"/>
              <a:ea typeface="微软雅黑" panose="020B0503020204020204" charset="-122"/>
            </a:endParaRPr>
          </a:p>
        </p:txBody>
      </p:sp>
      <p:sp>
        <p:nvSpPr>
          <p:cNvPr id="286726" name="Rectangle 6"/>
          <p:cNvSpPr/>
          <p:nvPr/>
        </p:nvSpPr>
        <p:spPr>
          <a:xfrm>
            <a:off x="5320665" y="3766820"/>
            <a:ext cx="6629400" cy="1905000"/>
          </a:xfrm>
          <a:prstGeom prst="rect">
            <a:avLst/>
          </a:prstGeom>
          <a:noFill/>
          <a:ln w="9525">
            <a:noFill/>
          </a:ln>
        </p:spPr>
        <p:txBody>
          <a:bodyPr anchor="t" anchorCtr="0"/>
          <a:lstStyle/>
          <a:p>
            <a:pPr marL="342900" indent="-342900">
              <a:lnSpc>
                <a:spcPct val="120000"/>
              </a:lnSpc>
              <a:spcBef>
                <a:spcPct val="25000"/>
              </a:spcBef>
            </a:pPr>
            <a:r>
              <a:rPr lang="en-US" altLang="zh-CN" sz="1600" b="0" dirty="0">
                <a:solidFill>
                  <a:srgbClr val="000000"/>
                </a:solidFill>
                <a:latin typeface="微软雅黑" panose="020B0503020204020204" charset="-122"/>
                <a:ea typeface="微软雅黑" panose="020B0503020204020204" charset="-122"/>
              </a:rPr>
              <a:t>——</a:t>
            </a:r>
            <a:r>
              <a:rPr lang="zh-CN" altLang="en-US" sz="1600" b="0" dirty="0">
                <a:solidFill>
                  <a:srgbClr val="000000"/>
                </a:solidFill>
                <a:latin typeface="微软雅黑" panose="020B0503020204020204" charset="-122"/>
                <a:ea typeface="微软雅黑" panose="020B0503020204020204" charset="-122"/>
              </a:rPr>
              <a:t>我国第一个上规模的、深度建设的产品样本数据库 </a:t>
            </a:r>
            <a:endParaRPr lang="zh-CN" altLang="en-US" sz="1600" b="0" dirty="0">
              <a:solidFill>
                <a:srgbClr val="000000"/>
              </a:solidFill>
              <a:latin typeface="微软雅黑" panose="020B0503020204020204" charset="-122"/>
              <a:ea typeface="微软雅黑" panose="020B0503020204020204" charset="-122"/>
            </a:endParaRPr>
          </a:p>
          <a:p>
            <a:pPr marL="342900" indent="-342900">
              <a:lnSpc>
                <a:spcPct val="120000"/>
              </a:lnSpc>
              <a:spcBef>
                <a:spcPct val="25000"/>
              </a:spcBef>
            </a:pPr>
            <a:r>
              <a:rPr lang="en-US" altLang="zh-CN" sz="1600" b="0" dirty="0">
                <a:solidFill>
                  <a:srgbClr val="000000"/>
                </a:solidFill>
                <a:latin typeface="微软雅黑" panose="020B0503020204020204" charset="-122"/>
                <a:ea typeface="微软雅黑" panose="020B0503020204020204" charset="-122"/>
              </a:rPr>
              <a:t>——</a:t>
            </a:r>
            <a:r>
              <a:rPr lang="zh-CN" altLang="en-US" sz="1600" b="0" dirty="0">
                <a:solidFill>
                  <a:srgbClr val="000000"/>
                </a:solidFill>
                <a:latin typeface="微软雅黑" panose="020B0503020204020204" charset="-122"/>
                <a:ea typeface="微软雅黑" panose="020B0503020204020204" charset="-122"/>
              </a:rPr>
              <a:t>唯一一个</a:t>
            </a:r>
            <a:r>
              <a:rPr lang="zh-CN" altLang="en-US" sz="1600" b="0" dirty="0">
                <a:latin typeface="微软雅黑" panose="020B0503020204020204" charset="-122"/>
                <a:ea typeface="微软雅黑" panose="020B0503020204020204" charset="-122"/>
              </a:rPr>
              <a:t>针对工业生产制造领域的事实型数据库 </a:t>
            </a:r>
            <a:endParaRPr lang="zh-CN" altLang="en-US" sz="1600" b="0" dirty="0">
              <a:solidFill>
                <a:srgbClr val="000000"/>
              </a:solidFill>
              <a:latin typeface="微软雅黑" panose="020B0503020204020204" charset="-122"/>
              <a:ea typeface="微软雅黑" panose="020B0503020204020204" charset="-122"/>
            </a:endParaRPr>
          </a:p>
          <a:p>
            <a:pPr marL="342900" indent="-342900">
              <a:lnSpc>
                <a:spcPct val="120000"/>
              </a:lnSpc>
              <a:spcBef>
                <a:spcPct val="25000"/>
              </a:spcBef>
            </a:pPr>
            <a:r>
              <a:rPr lang="en-US" altLang="zh-CN" sz="1600" b="0" dirty="0">
                <a:solidFill>
                  <a:srgbClr val="000000"/>
                </a:solidFill>
                <a:latin typeface="微软雅黑" panose="020B0503020204020204" charset="-122"/>
                <a:ea typeface="微软雅黑" panose="020B0503020204020204" charset="-122"/>
              </a:rPr>
              <a:t>——</a:t>
            </a:r>
            <a:r>
              <a:rPr lang="zh-CN" altLang="en-US" sz="1600" b="0" dirty="0">
                <a:solidFill>
                  <a:srgbClr val="000000"/>
                </a:solidFill>
                <a:latin typeface="微软雅黑" panose="020B0503020204020204" charset="-122"/>
                <a:ea typeface="微软雅黑" panose="020B0503020204020204" charset="-122"/>
              </a:rPr>
              <a:t>打造全球供应商系统</a:t>
            </a:r>
            <a:endParaRPr lang="zh-CN" altLang="en-US" sz="1600" b="0" dirty="0">
              <a:solidFill>
                <a:srgbClr val="000000"/>
              </a:solidFill>
              <a:latin typeface="微软雅黑" panose="020B0503020204020204" charset="-122"/>
              <a:ea typeface="微软雅黑" panose="020B0503020204020204" charset="-122"/>
            </a:endParaRPr>
          </a:p>
          <a:p>
            <a:pPr marL="342900" indent="-342900">
              <a:lnSpc>
                <a:spcPct val="120000"/>
              </a:lnSpc>
              <a:spcBef>
                <a:spcPct val="25000"/>
              </a:spcBef>
            </a:pPr>
            <a:r>
              <a:rPr lang="en-US" altLang="zh-CN" sz="1600" b="0" dirty="0">
                <a:solidFill>
                  <a:srgbClr val="000000"/>
                </a:solidFill>
                <a:latin typeface="微软雅黑" panose="020B0503020204020204" charset="-122"/>
                <a:ea typeface="微软雅黑" panose="020B0503020204020204" charset="-122"/>
              </a:rPr>
              <a:t>——</a:t>
            </a:r>
            <a:r>
              <a:rPr lang="zh-CN" altLang="en-US" sz="1600" b="0" dirty="0">
                <a:solidFill>
                  <a:srgbClr val="000000"/>
                </a:solidFill>
                <a:latin typeface="微软雅黑" panose="020B0503020204020204" charset="-122"/>
                <a:ea typeface="微软雅黑" panose="020B0503020204020204" charset="-122"/>
              </a:rPr>
              <a:t>建成全球工程技术中心 </a:t>
            </a:r>
            <a:endParaRPr lang="zh-CN" altLang="en-US" sz="1600" b="0" dirty="0">
              <a:solidFill>
                <a:srgbClr val="000000"/>
              </a:solidFill>
              <a:latin typeface="微软雅黑" panose="020B0503020204020204" charset="-122"/>
              <a:ea typeface="微软雅黑" panose="020B0503020204020204" charset="-122"/>
            </a:endParaRPr>
          </a:p>
        </p:txBody>
      </p:sp>
      <p:sp>
        <p:nvSpPr>
          <p:cNvPr id="286729" name="Rectangle 9"/>
          <p:cNvSpPr/>
          <p:nvPr/>
        </p:nvSpPr>
        <p:spPr>
          <a:xfrm>
            <a:off x="5244465" y="1938020"/>
            <a:ext cx="76200" cy="1524000"/>
          </a:xfrm>
          <a:prstGeom prst="rect">
            <a:avLst/>
          </a:prstGeom>
          <a:gradFill rotWithShape="1">
            <a:gsLst>
              <a:gs pos="0">
                <a:srgbClr val="3399FF"/>
              </a:gs>
              <a:gs pos="100000">
                <a:srgbClr val="184776"/>
              </a:gs>
            </a:gsLst>
            <a:lin ang="5400000" scaled="1"/>
            <a:tileRect/>
          </a:gradFill>
          <a:ln w="15875">
            <a:noFill/>
          </a:ln>
        </p:spPr>
        <p:txBody>
          <a:bodyPr wrap="none" anchor="ctr" anchorCtr="0"/>
          <a:lstStyle/>
          <a:p>
            <a:pPr algn="ctr"/>
            <a:endParaRPr lang="zh-CN" altLang="en-US" dirty="0">
              <a:latin typeface="Arial" panose="020B0604020202020204" pitchFamily="34" charset="0"/>
              <a:ea typeface="黑体" panose="02010609060101010101" pitchFamily="2" charset="-122"/>
            </a:endParaRPr>
          </a:p>
        </p:txBody>
      </p:sp>
      <p:sp>
        <p:nvSpPr>
          <p:cNvPr id="286731" name="Rectangle 11"/>
          <p:cNvSpPr/>
          <p:nvPr/>
        </p:nvSpPr>
        <p:spPr>
          <a:xfrm>
            <a:off x="11873865" y="1938020"/>
            <a:ext cx="76200" cy="1524000"/>
          </a:xfrm>
          <a:prstGeom prst="rect">
            <a:avLst/>
          </a:prstGeom>
          <a:gradFill rotWithShape="1">
            <a:gsLst>
              <a:gs pos="0">
                <a:srgbClr val="3399FF"/>
              </a:gs>
              <a:gs pos="100000">
                <a:srgbClr val="184776"/>
              </a:gs>
            </a:gsLst>
            <a:lin ang="5400000" scaled="1"/>
            <a:tileRect/>
          </a:gradFill>
          <a:ln w="15875">
            <a:noFill/>
          </a:ln>
        </p:spPr>
        <p:txBody>
          <a:bodyPr wrap="none" anchor="ctr" anchorCtr="0"/>
          <a:lstStyle/>
          <a:p>
            <a:pPr algn="ctr"/>
            <a:endParaRPr lang="zh-CN" altLang="en-US" dirty="0">
              <a:latin typeface="Arial" panose="020B0604020202020204" pitchFamily="34" charset="0"/>
              <a:ea typeface="黑体" panose="02010609060101010101" pitchFamily="2" charset="-122"/>
            </a:endParaRPr>
          </a:p>
        </p:txBody>
      </p:sp>
      <p:pic>
        <p:nvPicPr>
          <p:cNvPr id="5" name="图片 4"/>
          <p:cNvPicPr>
            <a:picLocks noChangeAspect="1"/>
          </p:cNvPicPr>
          <p:nvPr/>
        </p:nvPicPr>
        <p:blipFill>
          <a:blip r:embed="rId1"/>
          <a:stretch>
            <a:fillRect/>
          </a:stretch>
        </p:blipFill>
        <p:spPr>
          <a:xfrm>
            <a:off x="438150" y="1938020"/>
            <a:ext cx="4806315" cy="3080385"/>
          </a:xfrm>
          <a:prstGeom prst="rect">
            <a:avLst/>
          </a:prstGeom>
        </p:spPr>
      </p:pic>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矩形 6"/>
          <p:cNvSpPr/>
          <p:nvPr/>
        </p:nvSpPr>
        <p:spPr>
          <a:xfrm>
            <a:off x="7608570" y="1489710"/>
            <a:ext cx="3712845" cy="415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64845" y="1423035"/>
            <a:ext cx="3712845" cy="415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54355" y="852170"/>
            <a:ext cx="10940415" cy="5004435"/>
          </a:xfrm>
          <a:prstGeom prst="rect">
            <a:avLst/>
          </a:prstGeom>
          <a:solidFill>
            <a:schemeClr val="accent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080" y="300990"/>
            <a:ext cx="2479675" cy="456565"/>
            <a:chOff x="-8" y="474"/>
            <a:chExt cx="3905"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3383" cy="628"/>
            </a:xfrm>
            <a:prstGeom prst="rect">
              <a:avLst/>
            </a:prstGeom>
            <a:noFill/>
          </p:spPr>
          <p:txBody>
            <a:bodyPr wrap="square" rtlCol="0">
              <a:spAutoFit/>
            </a:bodyPr>
            <a:lstStyle/>
            <a:p>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4729480" y="1489710"/>
            <a:ext cx="2760345" cy="460375"/>
          </a:xfrm>
          <a:prstGeom prst="rect">
            <a:avLst/>
          </a:prstGeom>
          <a:noFill/>
        </p:spPr>
        <p:txBody>
          <a:bodyPr wrap="square" rtlCol="0">
            <a:spAutoFit/>
          </a:bodyPr>
          <a:lstStyle/>
          <a:p>
            <a:pPr algn="ctr"/>
            <a:r>
              <a:rPr lang="zh-CN" sz="2400" b="1">
                <a:solidFill>
                  <a:schemeClr val="accent1">
                    <a:lumMod val="75000"/>
                  </a:schemeClr>
                </a:solidFill>
                <a:latin typeface="微软雅黑" panose="020B0503020204020204" charset="-122"/>
                <a:ea typeface="微软雅黑" panose="020B0503020204020204" charset="-122"/>
                <a:cs typeface="微软雅黑" panose="020B0503020204020204" charset="-122"/>
              </a:rPr>
              <a:t>产业链图谱</a:t>
            </a:r>
            <a:endParaRPr lang="zh-CN" sz="2400" b="1">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19" name="直接连接符 18"/>
          <p:cNvCxnSpPr/>
          <p:nvPr/>
        </p:nvCxnSpPr>
        <p:spPr>
          <a:xfrm>
            <a:off x="4889500" y="2112645"/>
            <a:ext cx="2413000" cy="0"/>
          </a:xfrm>
          <a:prstGeom prst="line">
            <a:avLst/>
          </a:prstGeom>
          <a:ln w="2222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4540250" y="2349500"/>
            <a:ext cx="2968625" cy="2745740"/>
          </a:xfrm>
          <a:prstGeom prst="rect">
            <a:avLst/>
          </a:prstGeom>
          <a:noFill/>
        </p:spPr>
        <p:txBody>
          <a:bodyPr wrap="square" rtlCol="0">
            <a:spAutoFit/>
          </a:bodyPr>
          <a:lstStyle/>
          <a:p>
            <a:pPr marL="285750" indent="-285750" algn="l" fontAlgn="auto">
              <a:lnSpc>
                <a:spcPct val="120000"/>
              </a:lnSpc>
              <a:buFont typeface="Arial" panose="020B0604020202020204" pitchFamily="34" charset="0"/>
              <a:buChar char="•"/>
            </a:pPr>
            <a:r>
              <a:rPr lang="zh-CN" altLang="en-US" sz="1600" dirty="0"/>
              <a:t>产业链服务可视化，更直观和精准的展示各类信息；</a:t>
            </a:r>
            <a:endParaRPr lang="zh-CN" altLang="en-US" sz="1600" dirty="0"/>
          </a:p>
          <a:p>
            <a:pPr marL="285750" indent="-285750" algn="l" fontAlgn="auto">
              <a:lnSpc>
                <a:spcPct val="120000"/>
              </a:lnSpc>
              <a:buFont typeface="Arial" panose="020B0604020202020204" pitchFamily="34" charset="0"/>
              <a:buChar char="•"/>
            </a:pPr>
            <a:r>
              <a:rPr lang="zh-CN" altLang="en-US" sz="1600" dirty="0"/>
              <a:t>基于产业链、创新链、空间链形成图谱，发现产业瓶颈、优势赛道；</a:t>
            </a:r>
            <a:endParaRPr lang="zh-CN" altLang="en-US" sz="1600" dirty="0"/>
          </a:p>
          <a:p>
            <a:pPr marL="285750" indent="-285750" algn="l" fontAlgn="auto">
              <a:lnSpc>
                <a:spcPct val="120000"/>
              </a:lnSpc>
              <a:buFont typeface="Arial" panose="020B0604020202020204" pitchFamily="34" charset="0"/>
              <a:buChar char="•"/>
            </a:pPr>
            <a:r>
              <a:rPr lang="zh-CN" altLang="en-US" sz="1600" dirty="0"/>
              <a:t>从产业到企业，提前研判供应链安全及卡脖子环节；</a:t>
            </a:r>
            <a:endParaRPr lang="zh-CN" altLang="en-US" sz="1600" dirty="0"/>
          </a:p>
          <a:p>
            <a:pPr marL="285750" indent="-285750" algn="l" fontAlgn="auto">
              <a:lnSpc>
                <a:spcPct val="120000"/>
              </a:lnSpc>
              <a:buFont typeface="Arial" panose="020B0604020202020204" pitchFamily="34" charset="0"/>
              <a:buChar char="•"/>
            </a:pPr>
            <a:r>
              <a:rPr lang="zh-CN" altLang="en-US" sz="1600" dirty="0"/>
              <a:t>提供精准服务，同时对接外部合作，完善产业生态。</a:t>
            </a:r>
            <a:endParaRPr lang="zh-CN" altLang="en-US" sz="1600" dirty="0"/>
          </a:p>
        </p:txBody>
      </p:sp>
      <p:sp>
        <p:nvSpPr>
          <p:cNvPr id="11" name="矩形 10"/>
          <p:cNvSpPr/>
          <p:nvPr/>
        </p:nvSpPr>
        <p:spPr>
          <a:xfrm>
            <a:off x="5589270" y="5856605"/>
            <a:ext cx="1014730" cy="7556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src=http _dfscdn.dfcfw.com_download_D24739631648220083195.jpg&amp;refer=http _dfscdn.dfcfw.com&amp;app=2002&amp;size=f9999,10000&amp;q=a80&amp;n=0&amp;g=0n&amp;fmt=jpeg"/>
          <p:cNvPicPr>
            <a:picLocks noChangeAspect="1"/>
          </p:cNvPicPr>
          <p:nvPr/>
        </p:nvPicPr>
        <p:blipFill>
          <a:blip r:embed="rId1"/>
          <a:stretch>
            <a:fillRect/>
          </a:stretch>
        </p:blipFill>
        <p:spPr>
          <a:xfrm>
            <a:off x="700405" y="1852930"/>
            <a:ext cx="3642995" cy="2164080"/>
          </a:xfrm>
          <a:prstGeom prst="rect">
            <a:avLst/>
          </a:prstGeom>
        </p:spPr>
      </p:pic>
      <p:pic>
        <p:nvPicPr>
          <p:cNvPr id="13" name="图片 12"/>
          <p:cNvPicPr>
            <a:picLocks noChangeAspect="1"/>
          </p:cNvPicPr>
          <p:nvPr/>
        </p:nvPicPr>
        <p:blipFill>
          <a:blip r:embed="rId2"/>
          <a:stretch>
            <a:fillRect/>
          </a:stretch>
        </p:blipFill>
        <p:spPr>
          <a:xfrm>
            <a:off x="7663180" y="1875155"/>
            <a:ext cx="3568065" cy="2096135"/>
          </a:xfrm>
          <a:prstGeom prst="rect">
            <a:avLst/>
          </a:prstGeom>
        </p:spPr>
      </p:pic>
      <p:sp>
        <p:nvSpPr>
          <p:cNvPr id="14" name="文本框 13"/>
          <p:cNvSpPr txBox="1"/>
          <p:nvPr/>
        </p:nvSpPr>
        <p:spPr>
          <a:xfrm>
            <a:off x="1933575" y="995680"/>
            <a:ext cx="1009015" cy="368300"/>
          </a:xfrm>
          <a:prstGeom prst="rect">
            <a:avLst/>
          </a:prstGeom>
          <a:noFill/>
        </p:spPr>
        <p:txBody>
          <a:bodyPr wrap="square" rtlCol="0">
            <a:spAutoFit/>
          </a:bodyPr>
          <a:lstStyle/>
          <a:p>
            <a:r>
              <a:rPr lang="zh-CN" altLang="en-US"/>
              <a:t>产业链</a:t>
            </a:r>
            <a:endParaRPr lang="zh-CN" altLang="en-US"/>
          </a:p>
        </p:txBody>
      </p:sp>
      <p:sp>
        <p:nvSpPr>
          <p:cNvPr id="15" name="文本框 14"/>
          <p:cNvSpPr txBox="1"/>
          <p:nvPr/>
        </p:nvSpPr>
        <p:spPr>
          <a:xfrm>
            <a:off x="8216900" y="995680"/>
            <a:ext cx="2373630" cy="368300"/>
          </a:xfrm>
          <a:prstGeom prst="rect">
            <a:avLst/>
          </a:prstGeom>
          <a:noFill/>
        </p:spPr>
        <p:txBody>
          <a:bodyPr wrap="square" rtlCol="0">
            <a:spAutoFit/>
          </a:bodyPr>
          <a:lstStyle/>
          <a:p>
            <a:r>
              <a:rPr lang="zh-CN" altLang="en-US"/>
              <a:t>产业链图谱检索系统</a:t>
            </a:r>
            <a:endParaRPr lang="zh-CN" altLang="en-US"/>
          </a:p>
        </p:txBody>
      </p:sp>
      <p:sp>
        <p:nvSpPr>
          <p:cNvPr id="16" name="文本框 15"/>
          <p:cNvSpPr txBox="1"/>
          <p:nvPr/>
        </p:nvSpPr>
        <p:spPr>
          <a:xfrm>
            <a:off x="704850" y="4505325"/>
            <a:ext cx="3642995" cy="866140"/>
          </a:xfrm>
          <a:prstGeom prst="rect">
            <a:avLst/>
          </a:prstGeom>
          <a:noFill/>
        </p:spPr>
        <p:txBody>
          <a:bodyPr wrap="square" rtlCol="0">
            <a:spAutoFit/>
          </a:bodyPr>
          <a:lstStyle/>
          <a:p>
            <a:pPr>
              <a:lnSpc>
                <a:spcPct val="120000"/>
              </a:lnSpc>
            </a:pPr>
            <a:r>
              <a:rPr lang="en-US" altLang="zh-CN" sz="1400"/>
              <a:t>      </a:t>
            </a:r>
            <a:r>
              <a:rPr lang="zh-CN" altLang="en-US" sz="1400"/>
              <a:t>产业链中大量存在着上下游关系和相互价值的交换，上游环节向下游环节输送产品或服务，下游环节向上游环节反馈信息。</a:t>
            </a:r>
            <a:endParaRPr lang="zh-CN" altLang="en-US" sz="1400"/>
          </a:p>
        </p:txBody>
      </p:sp>
      <p:sp>
        <p:nvSpPr>
          <p:cNvPr id="17" name="文本框 16"/>
          <p:cNvSpPr txBox="1"/>
          <p:nvPr/>
        </p:nvSpPr>
        <p:spPr>
          <a:xfrm>
            <a:off x="7694295" y="4017010"/>
            <a:ext cx="3541395" cy="1641475"/>
          </a:xfrm>
          <a:prstGeom prst="rect">
            <a:avLst/>
          </a:prstGeom>
          <a:noFill/>
        </p:spPr>
        <p:txBody>
          <a:bodyPr wrap="square" rtlCol="0">
            <a:spAutoFit/>
          </a:bodyPr>
          <a:lstStyle/>
          <a:p>
            <a:pPr>
              <a:lnSpc>
                <a:spcPct val="120000"/>
              </a:lnSpc>
            </a:pPr>
            <a:r>
              <a:rPr lang="en-US" altLang="zh-CN" sz="1400" dirty="0"/>
              <a:t>      </a:t>
            </a:r>
            <a:r>
              <a:rPr lang="zh-CN" altLang="en-US" sz="1400" dirty="0"/>
              <a:t>基于产业链图谱的数据检索，</a:t>
            </a:r>
            <a:r>
              <a:rPr lang="zh-CN" altLang="en-US" sz="1400" dirty="0">
                <a:sym typeface="+mn-ea"/>
              </a:rPr>
              <a:t>通过精准的算法对</a:t>
            </a:r>
            <a:r>
              <a:rPr lang="zh-CN" altLang="en-US" sz="1400" dirty="0"/>
              <a:t>产业链图谱的内容进行检索展示，并对检索数据进行分组聚类展现；能够直观、高效的向用户展现检索结果，支持不同场景下数据的可视化，满足检索结果的个性化、智能化需求。</a:t>
            </a:r>
            <a:endParaRPr lang="zh-CN" altLang="en-US" sz="1400" dirty="0"/>
          </a:p>
        </p:txBody>
      </p:sp>
      <p:sp>
        <p:nvSpPr>
          <p:cNvPr id="21" name="Rectangle 34"/>
          <p:cNvSpPr/>
          <p:nvPr/>
        </p:nvSpPr>
        <p:spPr>
          <a:xfrm>
            <a:off x="4419600" y="30099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产业链图谱检索</a:t>
            </a:r>
            <a:endParaRPr lang="zh-CN" dirty="0">
              <a:solidFill>
                <a:schemeClr val="bg1"/>
              </a:solidFill>
              <a:latin typeface="Arial" panose="020B0604020202020204" pitchFamily="34" charset="0"/>
              <a:ea typeface="微软雅黑" panose="020B0503020204020204" charset="-122"/>
            </a:endParaRPr>
          </a:p>
        </p:txBody>
      </p:sp>
      <p:sp>
        <p:nvSpPr>
          <p:cNvPr id="22" name="文本框 21"/>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pic>
        <p:nvPicPr>
          <p:cNvPr id="10" name="图片 9" descr="9621eab6c2b6b07180a9b4c0c48cfd8"/>
          <p:cNvPicPr>
            <a:picLocks noChangeAspect="1"/>
          </p:cNvPicPr>
          <p:nvPr/>
        </p:nvPicPr>
        <p:blipFill>
          <a:blip r:embed="rId3"/>
          <a:srcRect b="32694"/>
          <a:stretch>
            <a:fillRect/>
          </a:stretch>
        </p:blipFill>
        <p:spPr>
          <a:xfrm>
            <a:off x="9004300" y="103505"/>
            <a:ext cx="652145" cy="521970"/>
          </a:xfrm>
          <a:prstGeom prst="rect">
            <a:avLst/>
          </a:prstGeom>
        </p:spPr>
      </p:pic>
      <p:sp>
        <p:nvSpPr>
          <p:cNvPr id="12" name="文本框 11"/>
          <p:cNvSpPr txBox="1"/>
          <p:nvPr/>
        </p:nvSpPr>
        <p:spPr>
          <a:xfrm>
            <a:off x="9531350" y="103505"/>
            <a:ext cx="272923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等腰三角形 3"/>
          <p:cNvSpPr/>
          <p:nvPr/>
        </p:nvSpPr>
        <p:spPr>
          <a:xfrm rot="16200000" flipH="1" flipV="1">
            <a:off x="-74295" y="370205"/>
            <a:ext cx="456565" cy="317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1"/>
          <a:stretch>
            <a:fillRect/>
          </a:stretch>
        </p:blipFill>
        <p:spPr>
          <a:xfrm>
            <a:off x="1979295" y="728345"/>
            <a:ext cx="4157345" cy="6033770"/>
          </a:xfrm>
          <a:prstGeom prst="rect">
            <a:avLst/>
          </a:prstGeom>
        </p:spPr>
      </p:pic>
      <p:sp>
        <p:nvSpPr>
          <p:cNvPr id="9" name="矩形 8"/>
          <p:cNvSpPr/>
          <p:nvPr/>
        </p:nvSpPr>
        <p:spPr>
          <a:xfrm>
            <a:off x="1979295" y="1581785"/>
            <a:ext cx="4157345" cy="171704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1979295" y="812165"/>
            <a:ext cx="4157345" cy="76962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979295" y="3447415"/>
            <a:ext cx="4157345" cy="90043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979295" y="4422140"/>
            <a:ext cx="2757170" cy="12439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1979295" y="5740400"/>
            <a:ext cx="4157345" cy="10642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AutoShape 11"/>
          <p:cNvSpPr/>
          <p:nvPr/>
        </p:nvSpPr>
        <p:spPr>
          <a:xfrm>
            <a:off x="450215" y="812165"/>
            <a:ext cx="998855" cy="360680"/>
          </a:xfrm>
          <a:prstGeom prst="borderCallout1">
            <a:avLst>
              <a:gd name="adj1" fmla="val 30000"/>
              <a:gd name="adj2" fmla="val 108333"/>
              <a:gd name="adj3" fmla="val 27353"/>
              <a:gd name="adj4" fmla="val 15638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专题介绍</a:t>
            </a:r>
            <a:endParaRPr lang="zh-CN" altLang="en-US" sz="1400" dirty="0">
              <a:solidFill>
                <a:srgbClr val="CC0000"/>
              </a:solidFill>
              <a:latin typeface="Arial" panose="020B0604020202020204" pitchFamily="34" charset="0"/>
              <a:ea typeface="微软雅黑" panose="020B0503020204020204" charset="-122"/>
            </a:endParaRPr>
          </a:p>
        </p:txBody>
      </p:sp>
      <p:sp>
        <p:nvSpPr>
          <p:cNvPr id="24" name="AutoShape 11"/>
          <p:cNvSpPr/>
          <p:nvPr/>
        </p:nvSpPr>
        <p:spPr>
          <a:xfrm>
            <a:off x="450215" y="3783965"/>
            <a:ext cx="998855" cy="360680"/>
          </a:xfrm>
          <a:prstGeom prst="borderCallout1">
            <a:avLst>
              <a:gd name="adj1" fmla="val 30000"/>
              <a:gd name="adj2" fmla="val 108333"/>
              <a:gd name="adj3" fmla="val 27353"/>
              <a:gd name="adj4" fmla="val 15638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发展历程</a:t>
            </a:r>
            <a:endParaRPr lang="zh-CN" altLang="en-US" sz="1400" dirty="0">
              <a:solidFill>
                <a:srgbClr val="CC0000"/>
              </a:solidFill>
              <a:latin typeface="Arial" panose="020B0604020202020204" pitchFamily="34" charset="0"/>
              <a:ea typeface="微软雅黑" panose="020B0503020204020204" charset="-122"/>
            </a:endParaRPr>
          </a:p>
        </p:txBody>
      </p:sp>
      <p:sp>
        <p:nvSpPr>
          <p:cNvPr id="25" name="AutoShape 11"/>
          <p:cNvSpPr/>
          <p:nvPr/>
        </p:nvSpPr>
        <p:spPr>
          <a:xfrm>
            <a:off x="450215" y="4805045"/>
            <a:ext cx="998855" cy="360680"/>
          </a:xfrm>
          <a:prstGeom prst="borderCallout1">
            <a:avLst>
              <a:gd name="adj1" fmla="val 30000"/>
              <a:gd name="adj2" fmla="val 108333"/>
              <a:gd name="adj3" fmla="val 27353"/>
              <a:gd name="adj4" fmla="val 156389"/>
            </a:avLst>
          </a:prstGeom>
          <a:noFill/>
          <a:ln w="19050" cap="flat" cmpd="sng">
            <a:solidFill>
              <a:srgbClr val="CC0000"/>
            </a:solidFill>
            <a:prstDash val="solid"/>
            <a:miter/>
            <a:headEnd type="none" w="med" len="med"/>
            <a:tailEnd type="none" w="med" len="med"/>
          </a:ln>
        </p:spPr>
        <p:txBody>
          <a:bodyPr anchor="t" anchorCtr="0"/>
          <a:lstStyle/>
          <a:p>
            <a:pPr algn="l"/>
            <a:r>
              <a:rPr lang="zh-CN" altLang="en-US" sz="1600" dirty="0">
                <a:solidFill>
                  <a:srgbClr val="CC0000"/>
                </a:solidFill>
                <a:latin typeface="Arial" panose="020B0604020202020204" pitchFamily="34" charset="0"/>
                <a:ea typeface="微软雅黑" panose="020B0503020204020204" charset="-122"/>
                <a:sym typeface="+mn-ea"/>
              </a:rPr>
              <a:t>产品推荐</a:t>
            </a:r>
            <a:endParaRPr lang="zh-CN" altLang="en-US" sz="1400" dirty="0">
              <a:solidFill>
                <a:srgbClr val="CC0000"/>
              </a:solidFill>
              <a:latin typeface="Arial" panose="020B0604020202020204" pitchFamily="34" charset="0"/>
              <a:ea typeface="微软雅黑" panose="020B0503020204020204" charset="-122"/>
            </a:endParaRPr>
          </a:p>
        </p:txBody>
      </p:sp>
      <p:sp>
        <p:nvSpPr>
          <p:cNvPr id="26" name="AutoShape 13"/>
          <p:cNvSpPr/>
          <p:nvPr/>
        </p:nvSpPr>
        <p:spPr>
          <a:xfrm>
            <a:off x="6520815" y="4872355"/>
            <a:ext cx="1012190" cy="343535"/>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企业推荐</a:t>
            </a:r>
            <a:endParaRPr lang="zh-CN" altLang="en-US" sz="1600" dirty="0">
              <a:solidFill>
                <a:srgbClr val="CC0000"/>
              </a:solidFill>
              <a:latin typeface="Arial" panose="020B0604020202020204" pitchFamily="34" charset="0"/>
              <a:ea typeface="微软雅黑" panose="020B0503020204020204" charset="-122"/>
            </a:endParaRPr>
          </a:p>
        </p:txBody>
      </p:sp>
      <p:sp>
        <p:nvSpPr>
          <p:cNvPr id="27" name="矩形 26"/>
          <p:cNvSpPr/>
          <p:nvPr/>
        </p:nvSpPr>
        <p:spPr>
          <a:xfrm>
            <a:off x="4822190" y="4422140"/>
            <a:ext cx="1314450" cy="1243965"/>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AutoShape 13"/>
          <p:cNvSpPr/>
          <p:nvPr/>
        </p:nvSpPr>
        <p:spPr>
          <a:xfrm>
            <a:off x="6520815" y="6159500"/>
            <a:ext cx="1012190" cy="343535"/>
          </a:xfrm>
          <a:prstGeom prst="borderCallout1">
            <a:avLst>
              <a:gd name="adj1" fmla="val 30000"/>
              <a:gd name="adj2" fmla="val -5556"/>
              <a:gd name="adj3" fmla="val 29601"/>
              <a:gd name="adj4" fmla="val -43159"/>
            </a:avLst>
          </a:prstGeom>
          <a:noFill/>
          <a:ln w="19050" cap="flat" cmpd="sng">
            <a:solidFill>
              <a:srgbClr val="CC0000"/>
            </a:solidFill>
            <a:prstDash val="solid"/>
            <a:miter/>
            <a:headEnd type="none" w="med" len="med"/>
            <a:tailEnd type="none" w="med" len="med"/>
          </a:ln>
        </p:spPr>
        <p:txBody>
          <a:bodyPr anchor="t" anchorCtr="0"/>
          <a:lstStyle/>
          <a:p>
            <a:r>
              <a:rPr lang="zh-CN" altLang="en-US" sz="1600" dirty="0">
                <a:solidFill>
                  <a:srgbClr val="CC0000"/>
                </a:solidFill>
                <a:latin typeface="Arial" panose="020B0604020202020204" pitchFamily="34" charset="0"/>
                <a:ea typeface="微软雅黑" panose="020B0503020204020204" charset="-122"/>
              </a:rPr>
              <a:t>相关信息</a:t>
            </a:r>
            <a:endParaRPr lang="zh-CN" altLang="en-US" sz="1600" dirty="0">
              <a:solidFill>
                <a:srgbClr val="CC0000"/>
              </a:solidFill>
              <a:latin typeface="Arial" panose="020B0604020202020204" pitchFamily="34" charset="0"/>
              <a:ea typeface="微软雅黑" panose="020B0503020204020204" charset="-122"/>
            </a:endParaRPr>
          </a:p>
        </p:txBody>
      </p:sp>
      <p:sp>
        <p:nvSpPr>
          <p:cNvPr id="29" name="文本框 28"/>
          <p:cNvSpPr txBox="1"/>
          <p:nvPr/>
        </p:nvSpPr>
        <p:spPr>
          <a:xfrm>
            <a:off x="7917180" y="4993640"/>
            <a:ext cx="3872865" cy="1630045"/>
          </a:xfrm>
          <a:prstGeom prst="rect">
            <a:avLst/>
          </a:prstGeom>
          <a:noFill/>
        </p:spPr>
        <p:txBody>
          <a:bodyPr wrap="square" rtlCol="0">
            <a:spAutoFit/>
          </a:bodyPr>
          <a:lstStyle/>
          <a:p>
            <a:r>
              <a:rPr lang="zh-CN" altLang="en-US" sz="1600" b="1">
                <a:sym typeface="+mn-ea"/>
              </a:rPr>
              <a:t>功能说明：</a:t>
            </a:r>
            <a:endParaRPr lang="zh-CN" altLang="en-US" sz="1600" b="1">
              <a:sym typeface="+mn-ea"/>
            </a:endParaRPr>
          </a:p>
          <a:p>
            <a:pPr marL="285750" indent="-285750">
              <a:buFont typeface="Arial" panose="020B0604020202020204" pitchFamily="34" charset="0"/>
              <a:buChar char="•"/>
            </a:pPr>
            <a:r>
              <a:rPr lang="zh-CN" altLang="en-US" sz="1400">
                <a:sym typeface="+mn-ea"/>
              </a:rPr>
              <a:t>以新能源汽车、充电桩为例，采集并整合了新能源汽车相关数据资源（产品、企业、标准、专利、论文）合集，做为专题内容。</a:t>
            </a:r>
            <a:endParaRPr lang="zh-CN" altLang="en-US" sz="1400">
              <a:sym typeface="+mn-ea"/>
            </a:endParaRPr>
          </a:p>
          <a:p>
            <a:pPr marL="285750" indent="-285750">
              <a:buFont typeface="Arial" panose="020B0604020202020204" pitchFamily="34" charset="0"/>
              <a:buChar char="•"/>
            </a:pPr>
            <a:endParaRPr lang="zh-CN" altLang="en-US" sz="1400">
              <a:sym typeface="+mn-ea"/>
            </a:endParaRPr>
          </a:p>
          <a:p>
            <a:pPr marL="285750" indent="-285750">
              <a:buFont typeface="Arial" panose="020B0604020202020204" pitchFamily="34" charset="0"/>
              <a:buChar char="•"/>
            </a:pPr>
            <a:r>
              <a:rPr lang="zh-CN" altLang="en-US" sz="1400"/>
              <a:t>基于产业链图谱进行检索以及数据聚合，提升了数据检索准确率和利用率。</a:t>
            </a:r>
            <a:endParaRPr lang="zh-CN" altLang="en-US" sz="1400"/>
          </a:p>
        </p:txBody>
      </p:sp>
      <p:sp>
        <p:nvSpPr>
          <p:cNvPr id="6" name="文本框 5"/>
          <p:cNvSpPr txBox="1"/>
          <p:nvPr/>
        </p:nvSpPr>
        <p:spPr>
          <a:xfrm>
            <a:off x="330835" y="274320"/>
            <a:ext cx="2147570" cy="398780"/>
          </a:xfrm>
          <a:prstGeom prst="rect">
            <a:avLst/>
          </a:prstGeom>
          <a:noFill/>
        </p:spPr>
        <p:txBody>
          <a:bodyPr wrap="square" rtlCol="0">
            <a:spAutoFit/>
          </a:bodyPr>
          <a:lstStyle/>
          <a:p>
            <a:r>
              <a:rPr lang="zh-CN" altLang="en-US" sz="2000" b="1">
                <a:solidFill>
                  <a:schemeClr val="accent1">
                    <a:lumMod val="75000"/>
                  </a:schemeClr>
                </a:solidFill>
              </a:rPr>
              <a:t>产品展示</a:t>
            </a:r>
            <a:endParaRPr lang="zh-CN" altLang="en-US" sz="2000" b="1">
              <a:solidFill>
                <a:schemeClr val="accent1">
                  <a:lumMod val="75000"/>
                </a:schemeClr>
              </a:solidFill>
            </a:endParaRPr>
          </a:p>
        </p:txBody>
      </p:sp>
      <p:sp>
        <p:nvSpPr>
          <p:cNvPr id="21" name="Rectangle 34"/>
          <p:cNvSpPr/>
          <p:nvPr/>
        </p:nvSpPr>
        <p:spPr>
          <a:xfrm>
            <a:off x="4419600" y="21590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dirty="0">
                <a:solidFill>
                  <a:schemeClr val="bg1"/>
                </a:solidFill>
                <a:latin typeface="Arial" panose="020B0604020202020204" pitchFamily="34" charset="0"/>
                <a:ea typeface="微软雅黑" panose="020B0503020204020204" charset="-122"/>
              </a:rPr>
              <a:t>专题</a:t>
            </a:r>
            <a:r>
              <a:rPr lang="en-US" altLang="zh-CN" dirty="0">
                <a:solidFill>
                  <a:schemeClr val="bg1"/>
                </a:solidFill>
                <a:latin typeface="Arial" panose="020B0604020202020204" pitchFamily="34" charset="0"/>
                <a:ea typeface="微软雅黑" panose="020B0503020204020204" charset="-122"/>
              </a:rPr>
              <a:t>-</a:t>
            </a:r>
            <a:r>
              <a:rPr lang="zh-CN" altLang="en-US" dirty="0">
                <a:solidFill>
                  <a:schemeClr val="bg1"/>
                </a:solidFill>
                <a:latin typeface="Arial" panose="020B0604020202020204" pitchFamily="34" charset="0"/>
                <a:ea typeface="微软雅黑" panose="020B0503020204020204" charset="-122"/>
              </a:rPr>
              <a:t>新能源汽车产业链图谱</a:t>
            </a:r>
            <a:endParaRPr lang="zh-CN" altLang="en-US" dirty="0">
              <a:solidFill>
                <a:schemeClr val="bg1"/>
              </a:solidFill>
              <a:latin typeface="Arial" panose="020B0604020202020204" pitchFamily="34" charset="0"/>
              <a:ea typeface="微软雅黑" panose="020B0503020204020204" charset="-122"/>
            </a:endParaRPr>
          </a:p>
        </p:txBody>
      </p:sp>
      <p:pic>
        <p:nvPicPr>
          <p:cNvPr id="2" name="图片 1" descr="9621eab6c2b6b07180a9b4c0c48cfd8"/>
          <p:cNvPicPr>
            <a:picLocks noChangeAspect="1"/>
          </p:cNvPicPr>
          <p:nvPr/>
        </p:nvPicPr>
        <p:blipFill>
          <a:blip r:embed="rId2"/>
          <a:srcRect b="32694"/>
          <a:stretch>
            <a:fillRect/>
          </a:stretch>
        </p:blipFill>
        <p:spPr>
          <a:xfrm>
            <a:off x="9004300" y="103505"/>
            <a:ext cx="652145" cy="521970"/>
          </a:xfrm>
          <a:prstGeom prst="rect">
            <a:avLst/>
          </a:prstGeom>
        </p:spPr>
      </p:pic>
      <p:sp>
        <p:nvSpPr>
          <p:cNvPr id="12" name="文本框 11"/>
          <p:cNvSpPr txBox="1"/>
          <p:nvPr/>
        </p:nvSpPr>
        <p:spPr>
          <a:xfrm>
            <a:off x="9531350" y="103505"/>
            <a:ext cx="274701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pic>
        <p:nvPicPr>
          <p:cNvPr id="5" name="图片 4"/>
          <p:cNvPicPr>
            <a:picLocks noChangeAspect="1"/>
          </p:cNvPicPr>
          <p:nvPr/>
        </p:nvPicPr>
        <p:blipFill>
          <a:blip r:embed="rId3"/>
          <a:stretch>
            <a:fillRect/>
          </a:stretch>
        </p:blipFill>
        <p:spPr>
          <a:xfrm>
            <a:off x="7530465" y="1581785"/>
            <a:ext cx="4259580" cy="2147570"/>
          </a:xfrm>
          <a:prstGeom prst="rect">
            <a:avLst/>
          </a:prstGeom>
        </p:spPr>
      </p:pic>
      <p:sp>
        <p:nvSpPr>
          <p:cNvPr id="100" name="文本框 99"/>
          <p:cNvSpPr txBox="1"/>
          <p:nvPr/>
        </p:nvSpPr>
        <p:spPr>
          <a:xfrm>
            <a:off x="8284845" y="3986530"/>
            <a:ext cx="2751455" cy="252730"/>
          </a:xfrm>
          <a:prstGeom prst="rect">
            <a:avLst/>
          </a:prstGeom>
          <a:noFill/>
          <a:ln w="9525">
            <a:noFill/>
          </a:ln>
        </p:spPr>
        <p:txBody>
          <a:bodyPr wrap="square">
            <a:spAutoFit/>
          </a:bodyPr>
          <a:lstStyle/>
          <a:p>
            <a:pPr indent="0" algn="ctr"/>
            <a:r>
              <a:rPr lang="zh-CN" sz="1050" b="1">
                <a:latin typeface="微软雅黑" panose="020B0503020204020204" charset="-122"/>
                <a:ea typeface="微软雅黑" panose="020B0503020204020204" charset="-122"/>
                <a:cs typeface="微软雅黑" panose="020B0503020204020204" charset="-122"/>
              </a:rPr>
              <a:t>充电桩产业链图谱</a:t>
            </a:r>
            <a:endParaRPr lang="zh-CN" b="1">
              <a:latin typeface="微软雅黑" panose="020B0503020204020204" charset="-122"/>
              <a:ea typeface="微软雅黑" panose="020B0503020204020204" charset="-122"/>
              <a:cs typeface="微软雅黑" panose="020B0503020204020204" charset="-122"/>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椭圆 18"/>
          <p:cNvSpPr/>
          <p:nvPr/>
        </p:nvSpPr>
        <p:spPr>
          <a:xfrm>
            <a:off x="5829935" y="873760"/>
            <a:ext cx="1905000" cy="190500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85435" y="1712595"/>
            <a:ext cx="1421765" cy="1198880"/>
          </a:xfrm>
          <a:prstGeom prst="rect">
            <a:avLst/>
          </a:prstGeom>
          <a:noFill/>
        </p:spPr>
        <p:txBody>
          <a:bodyPr wrap="square" rtlCol="0">
            <a:spAutoFit/>
          </a:bodyPr>
          <a:lstStyle/>
          <a:p>
            <a:pPr algn="ctr"/>
            <a:r>
              <a:rPr lang="en-US" altLang="zh-CN" sz="7200" b="1" i="1">
                <a:solidFill>
                  <a:schemeClr val="accent1">
                    <a:lumMod val="60000"/>
                    <a:lumOff val="40000"/>
                  </a:schemeClr>
                </a:solidFill>
              </a:rPr>
              <a:t>04</a:t>
            </a:r>
            <a:endParaRPr lang="en-US" altLang="zh-CN" sz="7200" b="1" i="1">
              <a:solidFill>
                <a:schemeClr val="accent1">
                  <a:lumMod val="60000"/>
                  <a:lumOff val="40000"/>
                </a:schemeClr>
              </a:solidFill>
            </a:endParaRPr>
          </a:p>
        </p:txBody>
      </p:sp>
      <p:sp>
        <p:nvSpPr>
          <p:cNvPr id="14" name="文本框 13"/>
          <p:cNvSpPr txBox="1"/>
          <p:nvPr/>
        </p:nvSpPr>
        <p:spPr>
          <a:xfrm>
            <a:off x="4854575" y="2911475"/>
            <a:ext cx="2482215" cy="706755"/>
          </a:xfrm>
          <a:prstGeom prst="rect">
            <a:avLst/>
          </a:prstGeom>
          <a:noFill/>
        </p:spPr>
        <p:txBody>
          <a:bodyPr wrap="square" rtlCol="0">
            <a:spAutoFit/>
          </a:bodyPr>
          <a:lstStyle/>
          <a:p>
            <a:pPr algn="ctr"/>
            <a:r>
              <a:rPr lang="zh-CN" altLang="en-US" sz="4000" b="1">
                <a:solidFill>
                  <a:schemeClr val="accent1">
                    <a:lumMod val="75000"/>
                  </a:schemeClr>
                </a:solidFill>
              </a:rPr>
              <a:t>迭代规划</a:t>
            </a:r>
            <a:endParaRPr lang="zh-CN" altLang="en-US" sz="4000" b="1">
              <a:solidFill>
                <a:schemeClr val="accent1">
                  <a:lumMod val="75000"/>
                </a:schemeClr>
              </a:solidFill>
            </a:endParaRPr>
          </a:p>
        </p:txBody>
      </p:sp>
      <p:sp>
        <p:nvSpPr>
          <p:cNvPr id="5" name="矩形 4"/>
          <p:cNvSpPr/>
          <p:nvPr/>
        </p:nvSpPr>
        <p:spPr>
          <a:xfrm>
            <a:off x="5106035" y="3618230"/>
            <a:ext cx="1980000" cy="36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a:off x="-27940" y="6000115"/>
            <a:ext cx="12247880" cy="876300"/>
          </a:xfrm>
          <a:prstGeom prst="rtTriangl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a:off x="-27940" y="-1524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flipH="1" flipV="1">
            <a:off x="-28575" y="-2540"/>
            <a:ext cx="12247880" cy="8763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直角三角形 17"/>
          <p:cNvSpPr/>
          <p:nvPr/>
        </p:nvSpPr>
        <p:spPr>
          <a:xfrm flipH="1" flipV="1">
            <a:off x="6016625" y="6458585"/>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8241665" y="5301615"/>
            <a:ext cx="940435" cy="940435"/>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588500" y="2374265"/>
            <a:ext cx="775335" cy="775335"/>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353165" y="4585970"/>
            <a:ext cx="169545" cy="169545"/>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8280" y="3618230"/>
            <a:ext cx="544830" cy="544830"/>
          </a:xfrm>
          <a:prstGeom prst="ellipse">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0982325" y="4031615"/>
            <a:ext cx="370840" cy="370840"/>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291965" y="4286885"/>
            <a:ext cx="3749040" cy="33718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rPr>
              <a:t>细节出发，贴紧市场，放眼未来</a:t>
            </a:r>
            <a:endParaRPr lang="zh-CN" altLang="en-US" sz="1600"/>
          </a:p>
        </p:txBody>
      </p:sp>
      <p:sp>
        <p:nvSpPr>
          <p:cNvPr id="4" name="椭圆 3"/>
          <p:cNvSpPr/>
          <p:nvPr/>
        </p:nvSpPr>
        <p:spPr>
          <a:xfrm>
            <a:off x="417830" y="3315970"/>
            <a:ext cx="1588770" cy="1588770"/>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1"/>
          <a:stretch>
            <a:fillRect/>
          </a:stretch>
        </p:blipFill>
        <p:spPr>
          <a:xfrm>
            <a:off x="6461125" y="757555"/>
            <a:ext cx="2384425" cy="1525270"/>
          </a:xfrm>
          <a:prstGeom prst="rect">
            <a:avLst/>
          </a:prstGeom>
        </p:spPr>
      </p:pic>
      <p:pic>
        <p:nvPicPr>
          <p:cNvPr id="16" name="图片 15"/>
          <p:cNvPicPr>
            <a:picLocks noChangeAspect="1"/>
          </p:cNvPicPr>
          <p:nvPr/>
        </p:nvPicPr>
        <p:blipFill>
          <a:blip r:embed="rId2"/>
          <a:stretch>
            <a:fillRect/>
          </a:stretch>
        </p:blipFill>
        <p:spPr>
          <a:xfrm>
            <a:off x="6279515" y="1689735"/>
            <a:ext cx="2373630" cy="1525270"/>
          </a:xfrm>
          <a:prstGeom prst="rect">
            <a:avLst/>
          </a:prstGeom>
        </p:spPr>
      </p:pic>
      <p:grpSp>
        <p:nvGrpSpPr>
          <p:cNvPr id="17" name="组合 16"/>
          <p:cNvGrpSpPr/>
          <p:nvPr/>
        </p:nvGrpSpPr>
        <p:grpSpPr>
          <a:xfrm>
            <a:off x="-5080" y="300990"/>
            <a:ext cx="1818005" cy="456565"/>
            <a:chOff x="-8" y="474"/>
            <a:chExt cx="2863"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战略规划</a:t>
              </a:r>
              <a:endParaRPr lang="zh-CN" altLang="en-US" sz="2000" b="1">
                <a:solidFill>
                  <a:schemeClr val="accent1">
                    <a:lumMod val="75000"/>
                  </a:schemeClr>
                </a:solidFill>
              </a:endParaRPr>
            </a:p>
          </p:txBody>
        </p:sp>
      </p:grpSp>
      <p:pic>
        <p:nvPicPr>
          <p:cNvPr id="30" name="图片 29"/>
          <p:cNvPicPr>
            <a:picLocks noChangeAspect="1"/>
          </p:cNvPicPr>
          <p:nvPr/>
        </p:nvPicPr>
        <p:blipFill>
          <a:blip r:embed="rId3"/>
          <a:stretch>
            <a:fillRect/>
          </a:stretch>
        </p:blipFill>
        <p:spPr>
          <a:xfrm>
            <a:off x="-14605" y="-3810"/>
            <a:ext cx="12215495" cy="6858000"/>
          </a:xfrm>
          <a:prstGeom prst="rect">
            <a:avLst/>
          </a:prstGeom>
        </p:spPr>
      </p:pic>
      <p:sp>
        <p:nvSpPr>
          <p:cNvPr id="31" name="矩形 30"/>
          <p:cNvSpPr/>
          <p:nvPr/>
        </p:nvSpPr>
        <p:spPr>
          <a:xfrm>
            <a:off x="-15240" y="-3810"/>
            <a:ext cx="12215495" cy="686879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p:cNvGrpSpPr/>
          <p:nvPr/>
        </p:nvGrpSpPr>
        <p:grpSpPr>
          <a:xfrm>
            <a:off x="-14605" y="300990"/>
            <a:ext cx="1818005" cy="456565"/>
            <a:chOff x="-8" y="474"/>
            <a:chExt cx="2863" cy="719"/>
          </a:xfrm>
        </p:grpSpPr>
        <p:sp>
          <p:nvSpPr>
            <p:cNvPr id="34" name="等腰三角形 3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514" y="519"/>
              <a:ext cx="2341" cy="628"/>
            </a:xfrm>
            <a:prstGeom prst="rect">
              <a:avLst/>
            </a:prstGeom>
            <a:noFill/>
          </p:spPr>
          <p:txBody>
            <a:bodyPr wrap="square" rtlCol="0">
              <a:spAutoFit/>
            </a:bodyPr>
            <a:lstStyle/>
            <a:p>
              <a:r>
                <a:rPr lang="zh-CN" altLang="en-US" sz="2000" b="1">
                  <a:solidFill>
                    <a:schemeClr val="accent1">
                      <a:lumMod val="75000"/>
                    </a:schemeClr>
                  </a:solidFill>
                </a:rPr>
                <a:t>迭代规划</a:t>
              </a:r>
              <a:endParaRPr lang="zh-CN" altLang="en-US" sz="2000" b="1">
                <a:solidFill>
                  <a:schemeClr val="accent1">
                    <a:lumMod val="75000"/>
                  </a:schemeClr>
                </a:solidFill>
              </a:endParaRPr>
            </a:p>
          </p:txBody>
        </p:sp>
      </p:grpSp>
      <p:grpSp>
        <p:nvGrpSpPr>
          <p:cNvPr id="10" name="组合 9"/>
          <p:cNvGrpSpPr/>
          <p:nvPr/>
        </p:nvGrpSpPr>
        <p:grpSpPr>
          <a:xfrm>
            <a:off x="819785" y="3215005"/>
            <a:ext cx="2383790" cy="500380"/>
            <a:chOff x="1291" y="5063"/>
            <a:chExt cx="3754" cy="788"/>
          </a:xfrm>
        </p:grpSpPr>
        <p:sp>
          <p:nvSpPr>
            <p:cNvPr id="7" name="等腰三角形 6"/>
            <p:cNvSpPr/>
            <p:nvPr/>
          </p:nvSpPr>
          <p:spPr>
            <a:xfrm flipV="1">
              <a:off x="1291" y="5063"/>
              <a:ext cx="3754" cy="78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图片 37" descr="3635058"/>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3" y="5179"/>
              <a:ext cx="556" cy="556"/>
            </a:xfrm>
            <a:prstGeom prst="rect">
              <a:avLst/>
            </a:prstGeom>
          </p:spPr>
        </p:pic>
      </p:grpSp>
      <p:grpSp>
        <p:nvGrpSpPr>
          <p:cNvPr id="11" name="组合 10"/>
          <p:cNvGrpSpPr/>
          <p:nvPr/>
        </p:nvGrpSpPr>
        <p:grpSpPr>
          <a:xfrm>
            <a:off x="3539490" y="3215005"/>
            <a:ext cx="2383790" cy="500380"/>
            <a:chOff x="5574" y="5063"/>
            <a:chExt cx="3754" cy="788"/>
          </a:xfrm>
        </p:grpSpPr>
        <p:sp>
          <p:nvSpPr>
            <p:cNvPr id="13" name="等腰三角形 12"/>
            <p:cNvSpPr/>
            <p:nvPr/>
          </p:nvSpPr>
          <p:spPr>
            <a:xfrm flipV="1">
              <a:off x="5574" y="5063"/>
              <a:ext cx="3754" cy="78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descr="3649958"/>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66" y="5179"/>
              <a:ext cx="534" cy="534"/>
            </a:xfrm>
            <a:prstGeom prst="rect">
              <a:avLst/>
            </a:prstGeom>
          </p:spPr>
        </p:pic>
      </p:grpSp>
      <p:grpSp>
        <p:nvGrpSpPr>
          <p:cNvPr id="15" name="组合 14"/>
          <p:cNvGrpSpPr/>
          <p:nvPr/>
        </p:nvGrpSpPr>
        <p:grpSpPr>
          <a:xfrm>
            <a:off x="6156960" y="3217545"/>
            <a:ext cx="2383790" cy="500380"/>
            <a:chOff x="9857" y="5063"/>
            <a:chExt cx="3754" cy="788"/>
          </a:xfrm>
        </p:grpSpPr>
        <p:sp>
          <p:nvSpPr>
            <p:cNvPr id="21" name="等腰三角形 20"/>
            <p:cNvSpPr/>
            <p:nvPr/>
          </p:nvSpPr>
          <p:spPr>
            <a:xfrm flipV="1">
              <a:off x="9857" y="5063"/>
              <a:ext cx="3754" cy="78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39" descr="3633659"/>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474" y="5189"/>
              <a:ext cx="536" cy="536"/>
            </a:xfrm>
            <a:prstGeom prst="rect">
              <a:avLst/>
            </a:prstGeom>
          </p:spPr>
        </p:pic>
      </p:grpSp>
      <p:grpSp>
        <p:nvGrpSpPr>
          <p:cNvPr id="24" name="组合 23"/>
          <p:cNvGrpSpPr/>
          <p:nvPr/>
        </p:nvGrpSpPr>
        <p:grpSpPr>
          <a:xfrm>
            <a:off x="8978900" y="3215005"/>
            <a:ext cx="2383790" cy="500380"/>
            <a:chOff x="14140" y="5063"/>
            <a:chExt cx="3754" cy="788"/>
          </a:xfrm>
        </p:grpSpPr>
        <p:sp>
          <p:nvSpPr>
            <p:cNvPr id="26" name="等腰三角形 25"/>
            <p:cNvSpPr/>
            <p:nvPr/>
          </p:nvSpPr>
          <p:spPr>
            <a:xfrm flipV="1">
              <a:off x="14140" y="5063"/>
              <a:ext cx="3754" cy="788"/>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 name="图片 40" descr="3642768"/>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5" y="5167"/>
              <a:ext cx="399" cy="568"/>
            </a:xfrm>
            <a:prstGeom prst="rect">
              <a:avLst/>
            </a:prstGeom>
          </p:spPr>
        </p:pic>
      </p:grpSp>
      <p:sp>
        <p:nvSpPr>
          <p:cNvPr id="42" name="文本框 41"/>
          <p:cNvSpPr txBox="1"/>
          <p:nvPr/>
        </p:nvSpPr>
        <p:spPr>
          <a:xfrm>
            <a:off x="808355" y="3791585"/>
            <a:ext cx="2384425" cy="1598295"/>
          </a:xfrm>
          <a:prstGeom prst="rect">
            <a:avLst/>
          </a:prstGeom>
          <a:noFill/>
          <a:ln>
            <a:solidFill>
              <a:schemeClr val="tx1"/>
            </a:solidFill>
          </a:ln>
        </p:spPr>
        <p:txBody>
          <a:bodyPr wrap="square" rtlCol="0">
            <a:spAutoFit/>
          </a:bodyPr>
          <a:lstStyle/>
          <a:p>
            <a:pPr>
              <a:lnSpc>
                <a:spcPct val="140000"/>
              </a:lnSpc>
            </a:pPr>
            <a:r>
              <a:rPr lang="zh-CN" altLang="en-US" sz="1400">
                <a:latin typeface="微软雅黑" panose="020B0503020204020204" charset="-122"/>
                <a:ea typeface="微软雅黑" panose="020B0503020204020204" charset="-122"/>
                <a:cs typeface="微软雅黑" panose="020B0503020204020204" charset="-122"/>
                <a:sym typeface="+mn-ea"/>
              </a:rPr>
              <a:t>产品样本数据严格按照新设数据标准进行数据采集和加工，后期逐步增加图纸模型等数量占比，以及新增相关数据内容。</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3" name="文本框 42"/>
          <p:cNvSpPr txBox="1"/>
          <p:nvPr/>
        </p:nvSpPr>
        <p:spPr>
          <a:xfrm>
            <a:off x="8967470" y="3791585"/>
            <a:ext cx="2384425" cy="1296670"/>
          </a:xfrm>
          <a:prstGeom prst="rect">
            <a:avLst/>
          </a:prstGeom>
          <a:noFill/>
          <a:ln>
            <a:solidFill>
              <a:schemeClr val="tx1"/>
            </a:solidFill>
          </a:ln>
        </p:spPr>
        <p:txBody>
          <a:bodyPr wrap="square" rtlCol="0">
            <a:spAutoFit/>
          </a:bodyPr>
          <a:lstStyle/>
          <a:p>
            <a:pPr>
              <a:lnSpc>
                <a:spcPct val="140000"/>
              </a:lnSpc>
            </a:pPr>
            <a:r>
              <a:rPr lang="zh-CN" altLang="en-US" sz="1400">
                <a:latin typeface="微软雅黑" panose="020B0503020204020204" charset="-122"/>
                <a:ea typeface="微软雅黑" panose="020B0503020204020204" charset="-122"/>
                <a:cs typeface="微软雅黑" panose="020B0503020204020204" charset="-122"/>
                <a:sym typeface="+mn-ea"/>
              </a:rPr>
              <a:t>打通平台资源的分散情况，实现统一整合与检索，减少用户在多种资源间的切换时间。</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4" name="文本框 43"/>
          <p:cNvSpPr txBox="1"/>
          <p:nvPr/>
        </p:nvSpPr>
        <p:spPr>
          <a:xfrm>
            <a:off x="6268720" y="3791585"/>
            <a:ext cx="2384425" cy="995045"/>
          </a:xfrm>
          <a:prstGeom prst="rect">
            <a:avLst/>
          </a:prstGeom>
          <a:noFill/>
          <a:ln>
            <a:solidFill>
              <a:schemeClr val="tx1"/>
            </a:solidFill>
          </a:ln>
        </p:spPr>
        <p:txBody>
          <a:bodyPr wrap="square" rtlCol="0">
            <a:spAutoFit/>
          </a:bodyPr>
          <a:lstStyle/>
          <a:p>
            <a:pPr>
              <a:lnSpc>
                <a:spcPct val="140000"/>
              </a:lnSpc>
            </a:pPr>
            <a:r>
              <a:rPr lang="zh-CN" altLang="en-US" sz="1400">
                <a:latin typeface="微软雅黑" panose="020B0503020204020204" charset="-122"/>
                <a:ea typeface="微软雅黑" panose="020B0503020204020204" charset="-122"/>
                <a:cs typeface="微软雅黑" panose="020B0503020204020204" charset="-122"/>
                <a:sym typeface="+mn-ea"/>
              </a:rPr>
              <a:t>对数据资源的实用功能进行创新；对检索功能进行深度挖掘，提高检索质量和速度。</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5" name="文本框 44"/>
          <p:cNvSpPr txBox="1"/>
          <p:nvPr/>
        </p:nvSpPr>
        <p:spPr>
          <a:xfrm>
            <a:off x="3549650" y="3791585"/>
            <a:ext cx="2384425" cy="995045"/>
          </a:xfrm>
          <a:prstGeom prst="rect">
            <a:avLst/>
          </a:prstGeom>
          <a:noFill/>
          <a:ln>
            <a:solidFill>
              <a:schemeClr val="tx1"/>
            </a:solidFill>
          </a:ln>
        </p:spPr>
        <p:txBody>
          <a:bodyPr wrap="square" rtlCol="0">
            <a:spAutoFit/>
          </a:bodyPr>
          <a:lstStyle/>
          <a:p>
            <a:pPr>
              <a:lnSpc>
                <a:spcPct val="140000"/>
              </a:lnSpc>
            </a:pPr>
            <a:r>
              <a:rPr lang="zh-CN" altLang="en-US" sz="1400">
                <a:latin typeface="微软雅黑" panose="020B0503020204020204" charset="-122"/>
                <a:ea typeface="微软雅黑" panose="020B0503020204020204" charset="-122"/>
                <a:cs typeface="微软雅黑" panose="020B0503020204020204" charset="-122"/>
                <a:sym typeface="+mn-ea"/>
              </a:rPr>
              <a:t>基于不同用户定位对展示界面进行美化，对交互功能进行持续优化，提高用户体验。</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pic>
        <p:nvPicPr>
          <p:cNvPr id="23" name="图片 22"/>
          <p:cNvPicPr>
            <a:picLocks noChangeAspect="1"/>
          </p:cNvPicPr>
          <p:nvPr/>
        </p:nvPicPr>
        <p:blipFill>
          <a:blip r:embed="rId2"/>
          <a:stretch>
            <a:fillRect/>
          </a:stretch>
        </p:blipFill>
        <p:spPr>
          <a:xfrm>
            <a:off x="6156960" y="1689735"/>
            <a:ext cx="2384425" cy="1527810"/>
          </a:xfrm>
          <a:prstGeom prst="rect">
            <a:avLst/>
          </a:prstGeom>
        </p:spPr>
      </p:pic>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6156960" y="2696845"/>
            <a:ext cx="2394585" cy="518160"/>
            <a:chOff x="9856" y="4247"/>
            <a:chExt cx="3771" cy="816"/>
          </a:xfrm>
        </p:grpSpPr>
        <p:sp>
          <p:nvSpPr>
            <p:cNvPr id="47" name="矩形 46"/>
            <p:cNvSpPr/>
            <p:nvPr/>
          </p:nvSpPr>
          <p:spPr>
            <a:xfrm>
              <a:off x="9856" y="4247"/>
              <a:ext cx="3771" cy="816"/>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p:cNvSpPr txBox="1"/>
            <p:nvPr/>
          </p:nvSpPr>
          <p:spPr>
            <a:xfrm>
              <a:off x="10523" y="4344"/>
              <a:ext cx="2387" cy="628"/>
            </a:xfrm>
            <a:prstGeom prst="rect">
              <a:avLst/>
            </a:prstGeom>
            <a:noFill/>
          </p:spPr>
          <p:txBody>
            <a:bodyPr wrap="square" rtlCol="0">
              <a:spAutoFit/>
            </a:bodyPr>
            <a:lstStyle/>
            <a:p>
              <a:pPr algn="ctr"/>
              <a:r>
                <a:rPr lang="zh-CN" altLang="en-US" sz="2000" b="1">
                  <a:solidFill>
                    <a:schemeClr val="bg1"/>
                  </a:solidFill>
                </a:rPr>
                <a:t>功能创新</a:t>
              </a:r>
              <a:endParaRPr lang="zh-CN" altLang="en-US" sz="2000" b="1">
                <a:solidFill>
                  <a:schemeClr val="bg1"/>
                </a:solidFill>
              </a:endParaRPr>
            </a:p>
          </p:txBody>
        </p:sp>
      </p:grpSp>
      <p:pic>
        <p:nvPicPr>
          <p:cNvPr id="49" name="图片 48"/>
          <p:cNvPicPr>
            <a:picLocks noChangeAspect="1"/>
          </p:cNvPicPr>
          <p:nvPr/>
        </p:nvPicPr>
        <p:blipFill>
          <a:blip r:embed="rId12"/>
          <a:stretch>
            <a:fillRect/>
          </a:stretch>
        </p:blipFill>
        <p:spPr>
          <a:xfrm>
            <a:off x="819785" y="1686560"/>
            <a:ext cx="2406015" cy="1528445"/>
          </a:xfrm>
          <a:prstGeom prst="rect">
            <a:avLst/>
          </a:prstGeom>
        </p:spPr>
      </p:pic>
      <p:grpSp>
        <p:nvGrpSpPr>
          <p:cNvPr id="50" name="组合 49"/>
          <p:cNvGrpSpPr/>
          <p:nvPr/>
        </p:nvGrpSpPr>
        <p:grpSpPr>
          <a:xfrm>
            <a:off x="830580" y="2696845"/>
            <a:ext cx="2394585" cy="518160"/>
            <a:chOff x="1290" y="4247"/>
            <a:chExt cx="3771" cy="816"/>
          </a:xfrm>
        </p:grpSpPr>
        <p:sp>
          <p:nvSpPr>
            <p:cNvPr id="51" name="矩形 50"/>
            <p:cNvSpPr/>
            <p:nvPr/>
          </p:nvSpPr>
          <p:spPr>
            <a:xfrm>
              <a:off x="1290" y="4247"/>
              <a:ext cx="3771" cy="816"/>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1957" y="4344"/>
              <a:ext cx="2387" cy="628"/>
            </a:xfrm>
            <a:prstGeom prst="rect">
              <a:avLst/>
            </a:prstGeom>
            <a:noFill/>
          </p:spPr>
          <p:txBody>
            <a:bodyPr wrap="square" rtlCol="0">
              <a:spAutoFit/>
            </a:bodyPr>
            <a:lstStyle/>
            <a:p>
              <a:pPr algn="ctr"/>
              <a:r>
                <a:rPr lang="zh-CN" altLang="en-US" sz="2000" b="1">
                  <a:solidFill>
                    <a:schemeClr val="bg1"/>
                  </a:solidFill>
                </a:rPr>
                <a:t>数据质量</a:t>
              </a:r>
              <a:endParaRPr lang="zh-CN" altLang="en-US" sz="2000" b="1">
                <a:solidFill>
                  <a:schemeClr val="bg1"/>
                </a:solidFill>
              </a:endParaRPr>
            </a:p>
          </p:txBody>
        </p:sp>
      </p:grpSp>
      <p:pic>
        <p:nvPicPr>
          <p:cNvPr id="53" name="图片 52"/>
          <p:cNvPicPr>
            <a:picLocks noChangeAspect="1"/>
          </p:cNvPicPr>
          <p:nvPr/>
        </p:nvPicPr>
        <p:blipFill>
          <a:blip r:embed="rId13"/>
          <a:stretch>
            <a:fillRect/>
          </a:stretch>
        </p:blipFill>
        <p:spPr>
          <a:xfrm>
            <a:off x="8989695" y="1689735"/>
            <a:ext cx="2372995" cy="1527810"/>
          </a:xfrm>
          <a:prstGeom prst="rect">
            <a:avLst/>
          </a:prstGeom>
        </p:spPr>
      </p:pic>
      <p:grpSp>
        <p:nvGrpSpPr>
          <p:cNvPr id="54" name="组合 53"/>
          <p:cNvGrpSpPr/>
          <p:nvPr/>
        </p:nvGrpSpPr>
        <p:grpSpPr>
          <a:xfrm>
            <a:off x="8994775" y="2754630"/>
            <a:ext cx="2394585" cy="518160"/>
            <a:chOff x="14139" y="4247"/>
            <a:chExt cx="3771" cy="816"/>
          </a:xfrm>
        </p:grpSpPr>
        <p:sp>
          <p:nvSpPr>
            <p:cNvPr id="55" name="矩形 54"/>
            <p:cNvSpPr/>
            <p:nvPr/>
          </p:nvSpPr>
          <p:spPr>
            <a:xfrm>
              <a:off x="14139" y="4247"/>
              <a:ext cx="3771" cy="816"/>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文本框 55"/>
            <p:cNvSpPr txBox="1"/>
            <p:nvPr/>
          </p:nvSpPr>
          <p:spPr>
            <a:xfrm>
              <a:off x="14806" y="4344"/>
              <a:ext cx="2387" cy="628"/>
            </a:xfrm>
            <a:prstGeom prst="rect">
              <a:avLst/>
            </a:prstGeom>
            <a:noFill/>
          </p:spPr>
          <p:txBody>
            <a:bodyPr wrap="square" rtlCol="0">
              <a:spAutoFit/>
            </a:bodyPr>
            <a:lstStyle/>
            <a:p>
              <a:pPr algn="ctr"/>
              <a:r>
                <a:rPr lang="zh-CN" altLang="en-US" sz="2000" b="1">
                  <a:solidFill>
                    <a:schemeClr val="bg1"/>
                  </a:solidFill>
                </a:rPr>
                <a:t>资源整合</a:t>
              </a:r>
              <a:endParaRPr lang="zh-CN" altLang="en-US" sz="2000" b="1">
                <a:solidFill>
                  <a:schemeClr val="bg1"/>
                </a:solidFill>
              </a:endParaRPr>
            </a:p>
          </p:txBody>
        </p:sp>
      </p:grpSp>
      <p:pic>
        <p:nvPicPr>
          <p:cNvPr id="2" name="图片 1"/>
          <p:cNvPicPr>
            <a:picLocks noChangeAspect="1"/>
          </p:cNvPicPr>
          <p:nvPr/>
        </p:nvPicPr>
        <p:blipFill>
          <a:blip r:embed="rId14"/>
          <a:stretch>
            <a:fillRect/>
          </a:stretch>
        </p:blipFill>
        <p:spPr>
          <a:xfrm>
            <a:off x="3560445" y="1686560"/>
            <a:ext cx="2373630" cy="1527810"/>
          </a:xfrm>
          <a:prstGeom prst="rect">
            <a:avLst/>
          </a:prstGeom>
        </p:spPr>
      </p:pic>
      <p:grpSp>
        <p:nvGrpSpPr>
          <p:cNvPr id="4" name="组合 3"/>
          <p:cNvGrpSpPr/>
          <p:nvPr/>
        </p:nvGrpSpPr>
        <p:grpSpPr>
          <a:xfrm>
            <a:off x="3538855" y="2696845"/>
            <a:ext cx="2394585" cy="518160"/>
            <a:chOff x="5573" y="4247"/>
            <a:chExt cx="3771" cy="816"/>
          </a:xfrm>
        </p:grpSpPr>
        <p:sp>
          <p:nvSpPr>
            <p:cNvPr id="5" name="矩形 4"/>
            <p:cNvSpPr/>
            <p:nvPr/>
          </p:nvSpPr>
          <p:spPr>
            <a:xfrm>
              <a:off x="5573" y="4247"/>
              <a:ext cx="3771" cy="816"/>
            </a:xfrm>
            <a:prstGeom prst="rect">
              <a:avLst/>
            </a:prstGeom>
            <a:solidFill>
              <a:schemeClr val="bg2">
                <a:lumMod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6240" y="4344"/>
              <a:ext cx="2387" cy="628"/>
            </a:xfrm>
            <a:prstGeom prst="rect">
              <a:avLst/>
            </a:prstGeom>
            <a:noFill/>
          </p:spPr>
          <p:txBody>
            <a:bodyPr wrap="square" rtlCol="0">
              <a:spAutoFit/>
            </a:bodyPr>
            <a:lstStyle/>
            <a:p>
              <a:pPr algn="ctr"/>
              <a:r>
                <a:rPr lang="zh-CN" altLang="en-US" sz="2000" b="1">
                  <a:solidFill>
                    <a:schemeClr val="bg1"/>
                  </a:solidFill>
                </a:rPr>
                <a:t>优化界面</a:t>
              </a:r>
              <a:endParaRPr lang="zh-CN" altLang="en-US" sz="2000" b="1">
                <a:solidFill>
                  <a:schemeClr val="bg1"/>
                </a:solidFill>
              </a:endParaRPr>
            </a:p>
          </p:txBody>
        </p:sp>
      </p:grpSp>
      <p:pic>
        <p:nvPicPr>
          <p:cNvPr id="3" name="图片 2" descr="9621eab6c2b6b07180a9b4c0c48cfd8"/>
          <p:cNvPicPr>
            <a:picLocks noChangeAspect="1"/>
          </p:cNvPicPr>
          <p:nvPr/>
        </p:nvPicPr>
        <p:blipFill>
          <a:blip r:embed="rId15"/>
          <a:srcRect b="32694"/>
          <a:stretch>
            <a:fillRect/>
          </a:stretch>
        </p:blipFill>
        <p:spPr>
          <a:xfrm>
            <a:off x="9004300" y="103505"/>
            <a:ext cx="652145" cy="521970"/>
          </a:xfrm>
          <a:prstGeom prst="rect">
            <a:avLst/>
          </a:prstGeom>
        </p:spPr>
      </p:pic>
      <p:sp>
        <p:nvSpPr>
          <p:cNvPr id="12" name="文本框 11"/>
          <p:cNvSpPr txBox="1"/>
          <p:nvPr/>
        </p:nvSpPr>
        <p:spPr>
          <a:xfrm>
            <a:off x="9531350" y="103505"/>
            <a:ext cx="2736850"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spd="slow" p14:dur="2000">
        <p:wipe dir="u"/>
      </p:transition>
    </mc:Choice>
    <mc:Fallback>
      <p:transition spd="slow">
        <p:wipe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anim calcmode="lin" valueType="num">
                                      <p:cBhvr>
                                        <p:cTn id="14" dur="1000" fill="hold"/>
                                        <p:tgtEl>
                                          <p:spTgt spid="24"/>
                                        </p:tgtEl>
                                        <p:attrNameLst>
                                          <p:attrName>ppt_x</p:attrName>
                                        </p:attrNameLst>
                                      </p:cBhvr>
                                      <p:tavLst>
                                        <p:tav tm="0">
                                          <p:val>
                                            <p:strVal val="#ppt_x"/>
                                          </p:val>
                                        </p:tav>
                                        <p:tav tm="100000">
                                          <p:val>
                                            <p:strVal val="#ppt_x"/>
                                          </p:val>
                                        </p:tav>
                                      </p:tavLst>
                                    </p:anim>
                                    <p:anim calcmode="lin" valueType="num">
                                      <p:cBhvr>
                                        <p:cTn id="15" dur="1000" fill="hold"/>
                                        <p:tgtEl>
                                          <p:spTgt spid="24"/>
                                        </p:tgtEl>
                                        <p:attrNameLst>
                                          <p:attrName>ppt_y</p:attrName>
                                        </p:attrNameLst>
                                      </p:cBhvr>
                                      <p:tavLst>
                                        <p:tav tm="0">
                                          <p:val>
                                            <p:strVal val="#ppt_y-.1"/>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7" presetClass="entr" presetSubtype="0"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1000"/>
                                        <p:tgtEl>
                                          <p:spTgt spid="42"/>
                                        </p:tgtEl>
                                      </p:cBhvr>
                                    </p:animEffect>
                                    <p:anim calcmode="lin" valueType="num">
                                      <p:cBhvr>
                                        <p:cTn id="35" dur="1000" fill="hold"/>
                                        <p:tgtEl>
                                          <p:spTgt spid="42"/>
                                        </p:tgtEl>
                                        <p:attrNameLst>
                                          <p:attrName>ppt_x</p:attrName>
                                        </p:attrNameLst>
                                      </p:cBhvr>
                                      <p:tavLst>
                                        <p:tav tm="0">
                                          <p:val>
                                            <p:strVal val="#ppt_x"/>
                                          </p:val>
                                        </p:tav>
                                        <p:tav tm="100000">
                                          <p:val>
                                            <p:strVal val="#ppt_x"/>
                                          </p:val>
                                        </p:tav>
                                      </p:tavLst>
                                    </p:anim>
                                    <p:anim calcmode="lin" valueType="num">
                                      <p:cBhvr>
                                        <p:cTn id="36" dur="1000" fill="hold"/>
                                        <p:tgtEl>
                                          <p:spTgt spid="42"/>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1000"/>
                                        <p:tgtEl>
                                          <p:spTgt spid="45"/>
                                        </p:tgtEl>
                                      </p:cBhvr>
                                    </p:animEffect>
                                    <p:anim calcmode="lin" valueType="num">
                                      <p:cBhvr>
                                        <p:cTn id="40" dur="1000" fill="hold"/>
                                        <p:tgtEl>
                                          <p:spTgt spid="45"/>
                                        </p:tgtEl>
                                        <p:attrNameLst>
                                          <p:attrName>ppt_x</p:attrName>
                                        </p:attrNameLst>
                                      </p:cBhvr>
                                      <p:tavLst>
                                        <p:tav tm="0">
                                          <p:val>
                                            <p:strVal val="#ppt_x"/>
                                          </p:val>
                                        </p:tav>
                                        <p:tav tm="100000">
                                          <p:val>
                                            <p:strVal val="#ppt_x"/>
                                          </p:val>
                                        </p:tav>
                                      </p:tavLst>
                                    </p:anim>
                                    <p:anim calcmode="lin" valueType="num">
                                      <p:cBhvr>
                                        <p:cTn id="41" dur="1000" fill="hold"/>
                                        <p:tgtEl>
                                          <p:spTgt spid="45"/>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1000"/>
                                        <p:tgtEl>
                                          <p:spTgt spid="44"/>
                                        </p:tgtEl>
                                      </p:cBhvr>
                                    </p:animEffect>
                                    <p:anim calcmode="lin" valueType="num">
                                      <p:cBhvr>
                                        <p:cTn id="45" dur="1000" fill="hold"/>
                                        <p:tgtEl>
                                          <p:spTgt spid="44"/>
                                        </p:tgtEl>
                                        <p:attrNameLst>
                                          <p:attrName>ppt_x</p:attrName>
                                        </p:attrNameLst>
                                      </p:cBhvr>
                                      <p:tavLst>
                                        <p:tav tm="0">
                                          <p:val>
                                            <p:strVal val="#ppt_x"/>
                                          </p:val>
                                        </p:tav>
                                        <p:tav tm="100000">
                                          <p:val>
                                            <p:strVal val="#ppt_x"/>
                                          </p:val>
                                        </p:tav>
                                      </p:tavLst>
                                    </p:anim>
                                    <p:anim calcmode="lin" valueType="num">
                                      <p:cBhvr>
                                        <p:cTn id="46" dur="1000" fill="hold"/>
                                        <p:tgtEl>
                                          <p:spTgt spid="44"/>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7" presetClass="entr" presetSubtype="0" fill="hold"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1000"/>
                                        <p:tgtEl>
                                          <p:spTgt spid="46"/>
                                        </p:tgtEl>
                                      </p:cBhvr>
                                    </p:animEffect>
                                    <p:anim calcmode="lin" valueType="num">
                                      <p:cBhvr>
                                        <p:cTn id="55" dur="1000" fill="hold"/>
                                        <p:tgtEl>
                                          <p:spTgt spid="46"/>
                                        </p:tgtEl>
                                        <p:attrNameLst>
                                          <p:attrName>ppt_x</p:attrName>
                                        </p:attrNameLst>
                                      </p:cBhvr>
                                      <p:tavLst>
                                        <p:tav tm="0">
                                          <p:val>
                                            <p:strVal val="#ppt_x"/>
                                          </p:val>
                                        </p:tav>
                                        <p:tav tm="100000">
                                          <p:val>
                                            <p:strVal val="#ppt_x"/>
                                          </p:val>
                                        </p:tav>
                                      </p:tavLst>
                                    </p:anim>
                                    <p:anim calcmode="lin" valueType="num">
                                      <p:cBhvr>
                                        <p:cTn id="56" dur="1000" fill="hold"/>
                                        <p:tgtEl>
                                          <p:spTgt spid="46"/>
                                        </p:tgtEl>
                                        <p:attrNameLst>
                                          <p:attrName>ppt_y</p:attrName>
                                        </p:attrNameLst>
                                      </p:cBhvr>
                                      <p:tavLst>
                                        <p:tav tm="0">
                                          <p:val>
                                            <p:strVal val="#ppt_y-.1"/>
                                          </p:val>
                                        </p:tav>
                                        <p:tav tm="100000">
                                          <p:val>
                                            <p:strVal val="#ppt_y"/>
                                          </p:val>
                                        </p:tav>
                                      </p:tavLst>
                                    </p:anim>
                                  </p:childTnLst>
                                </p:cTn>
                              </p:par>
                              <p:par>
                                <p:cTn id="57" presetID="47" presetClass="entr" presetSubtype="0"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7" presetClass="entr" presetSubtype="0" fill="hold" nodeType="after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1000"/>
                                        <p:tgtEl>
                                          <p:spTgt spid="54"/>
                                        </p:tgtEl>
                                      </p:cBhvr>
                                    </p:animEffect>
                                    <p:anim calcmode="lin" valueType="num">
                                      <p:cBhvr>
                                        <p:cTn id="66" dur="1000" fill="hold"/>
                                        <p:tgtEl>
                                          <p:spTgt spid="54"/>
                                        </p:tgtEl>
                                        <p:attrNameLst>
                                          <p:attrName>ppt_x</p:attrName>
                                        </p:attrNameLst>
                                      </p:cBhvr>
                                      <p:tavLst>
                                        <p:tav tm="0">
                                          <p:val>
                                            <p:strVal val="#ppt_x"/>
                                          </p:val>
                                        </p:tav>
                                        <p:tav tm="100000">
                                          <p:val>
                                            <p:strVal val="#ppt_x"/>
                                          </p:val>
                                        </p:tav>
                                      </p:tavLst>
                                    </p:anim>
                                    <p:anim calcmode="lin" valueType="num">
                                      <p:cBhvr>
                                        <p:cTn id="67" dur="1000" fill="hold"/>
                                        <p:tgtEl>
                                          <p:spTgt spid="5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43" grpId="0" bldLvl="0" animBg="1"/>
      <p:bldP spid="44" grpId="0" bldLvl="0" animBg="1"/>
      <p:bldP spid="45" grpId="0" bldLvl="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d5cd49357acd4cd4a2f732a3e281cf59"/>
          <p:cNvPicPr>
            <a:picLocks noChangeAspect="1"/>
          </p:cNvPicPr>
          <p:nvPr/>
        </p:nvPicPr>
        <p:blipFill>
          <a:blip r:embed="rId1"/>
          <a:srcRect l="-231"/>
          <a:stretch>
            <a:fillRect/>
          </a:stretch>
        </p:blipFill>
        <p:spPr>
          <a:xfrm>
            <a:off x="-120650" y="-68044"/>
            <a:ext cx="12433935" cy="6994088"/>
          </a:xfrm>
          <a:prstGeom prst="rect">
            <a:avLst/>
          </a:prstGeom>
        </p:spPr>
      </p:pic>
      <p:sp>
        <p:nvSpPr>
          <p:cNvPr id="5" name="矩形 4"/>
          <p:cNvSpPr/>
          <p:nvPr/>
        </p:nvSpPr>
        <p:spPr>
          <a:xfrm>
            <a:off x="-121285" y="-66675"/>
            <a:ext cx="12433935" cy="6993255"/>
          </a:xfrm>
          <a:prstGeom prst="rect">
            <a:avLst/>
          </a:prstGeom>
          <a:solidFill>
            <a:schemeClr val="bg2">
              <a:lumMod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3455670" y="787400"/>
            <a:ext cx="5285105" cy="5285105"/>
          </a:xfrm>
          <a:prstGeom prst="ellipse">
            <a:avLst/>
          </a:prstGeom>
          <a:solidFill>
            <a:schemeClr val="accent2">
              <a:lumMod val="60000"/>
              <a:lumOff val="40000"/>
              <a:alpha val="50000"/>
            </a:schemeClr>
          </a:solidFill>
          <a:ln>
            <a:solidFill>
              <a:schemeClr val="accent2">
                <a:lumMod val="60000"/>
                <a:lumOff val="4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4412615" y="3161030"/>
            <a:ext cx="3477895" cy="922020"/>
          </a:xfrm>
          <a:prstGeom prst="rect">
            <a:avLst/>
          </a:prstGeom>
          <a:noFill/>
        </p:spPr>
        <p:txBody>
          <a:bodyPr wrap="square" rtlCol="0">
            <a:spAutoFit/>
          </a:bodyPr>
          <a:lstStyle/>
          <a:p>
            <a:pPr algn="ctr"/>
            <a:r>
              <a:rPr lang="zh-CN" altLang="en-US" sz="5400" b="1">
                <a:solidFill>
                  <a:schemeClr val="bg1"/>
                </a:solidFill>
                <a:latin typeface="微软雅黑" panose="020B0503020204020204" charset="-122"/>
                <a:ea typeface="微软雅黑" panose="020B0503020204020204" charset="-122"/>
              </a:rPr>
              <a:t>谢谢观看</a:t>
            </a:r>
            <a:endParaRPr lang="zh-CN" altLang="en-US" sz="5400" b="1">
              <a:solidFill>
                <a:schemeClr val="bg1"/>
              </a:solidFill>
              <a:latin typeface="微软雅黑" panose="020B0503020204020204" charset="-122"/>
              <a:ea typeface="微软雅黑" panose="020B0503020204020204" charset="-122"/>
            </a:endParaRPr>
          </a:p>
        </p:txBody>
      </p:sp>
      <p:cxnSp>
        <p:nvCxnSpPr>
          <p:cNvPr id="6" name="直接连接符 5"/>
          <p:cNvCxnSpPr/>
          <p:nvPr/>
        </p:nvCxnSpPr>
        <p:spPr>
          <a:xfrm>
            <a:off x="4739005" y="4215765"/>
            <a:ext cx="271335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3124835" y="456565"/>
            <a:ext cx="5946140" cy="5946140"/>
          </a:xfrm>
          <a:prstGeom prst="ellipse">
            <a:avLst/>
          </a:prstGeom>
          <a:noFill/>
          <a:ln>
            <a:solidFill>
              <a:schemeClr val="accent2">
                <a:lumMod val="60000"/>
                <a:lumOff val="4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9621eab6c2b6b07180a9b4c0c48cfd8"/>
          <p:cNvPicPr>
            <a:picLocks noChangeAspect="1"/>
          </p:cNvPicPr>
          <p:nvPr/>
        </p:nvPicPr>
        <p:blipFill>
          <a:blip r:embed="rId2"/>
          <a:stretch>
            <a:fillRect/>
          </a:stretch>
        </p:blipFill>
        <p:spPr>
          <a:xfrm>
            <a:off x="5558155" y="1024890"/>
            <a:ext cx="1187450" cy="1407795"/>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p:split orient="vert" dir="in"/>
      </p:transition>
    </mc:Choice>
    <mc:Fallback>
      <p:transition spd="slow">
        <p:split orient="vert" dir="in"/>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080" y="300990"/>
            <a:ext cx="1818005" cy="456565"/>
            <a:chOff x="-8" y="474"/>
            <a:chExt cx="2863"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514" y="519"/>
              <a:ext cx="2341" cy="628"/>
            </a:xfrm>
            <a:prstGeom prst="rect">
              <a:avLst/>
            </a:prstGeom>
            <a:noFill/>
          </p:spPr>
          <p:txBody>
            <a:bodyPr wrap="square" rtlCol="0">
              <a:spAutoFit/>
            </a:bodyPr>
            <a:lstStyle/>
            <a:p>
              <a:r>
                <a:rPr lang="zh-CN" altLang="en-US" sz="2000" b="1" dirty="0">
                  <a:solidFill>
                    <a:schemeClr val="accent1">
                      <a:lumMod val="75000"/>
                    </a:schemeClr>
                  </a:solidFill>
                </a:rPr>
                <a:t>收录概况</a:t>
              </a:r>
              <a:endParaRPr lang="zh-CN" altLang="en-US" sz="2000" b="1" dirty="0">
                <a:solidFill>
                  <a:schemeClr val="accent1">
                    <a:lumMod val="75000"/>
                  </a:schemeClr>
                </a:solidFill>
              </a:endParaRPr>
            </a:p>
          </p:txBody>
        </p:sp>
      </p:grpSp>
      <p:sp>
        <p:nvSpPr>
          <p:cNvPr id="260120" name="Rectangle 24"/>
          <p:cNvSpPr/>
          <p:nvPr/>
        </p:nvSpPr>
        <p:spPr>
          <a:xfrm>
            <a:off x="2761298" y="5346065"/>
            <a:ext cx="1325880" cy="368300"/>
          </a:xfrm>
          <a:prstGeom prst="rect">
            <a:avLst/>
          </a:prstGeom>
          <a:noFill/>
          <a:ln w="15875">
            <a:noFill/>
          </a:ln>
        </p:spPr>
        <p:txBody>
          <a:bodyPr wrap="none" anchor="t" anchorCtr="0">
            <a:spAutoFit/>
          </a:bodyPr>
          <a:lstStyle/>
          <a:p>
            <a:pPr algn="ctr"/>
            <a:r>
              <a:rPr lang="zh-CN" altLang="en-US" dirty="0">
                <a:solidFill>
                  <a:srgbClr val="663300"/>
                </a:solidFill>
                <a:latin typeface="微软雅黑" panose="020B0503020204020204" charset="-122"/>
                <a:ea typeface="微软雅黑" panose="020B0503020204020204" charset="-122"/>
              </a:rPr>
              <a:t>样本增量：</a:t>
            </a:r>
            <a:endParaRPr lang="zh-CN" altLang="en-US" dirty="0">
              <a:solidFill>
                <a:srgbClr val="663300"/>
              </a:solidFill>
              <a:latin typeface="微软雅黑" panose="020B0503020204020204" charset="-122"/>
              <a:ea typeface="微软雅黑" panose="020B0503020204020204" charset="-122"/>
            </a:endParaRPr>
          </a:p>
        </p:txBody>
      </p:sp>
      <p:sp>
        <p:nvSpPr>
          <p:cNvPr id="260121" name="Rectangle 25"/>
          <p:cNvSpPr/>
          <p:nvPr/>
        </p:nvSpPr>
        <p:spPr>
          <a:xfrm>
            <a:off x="2761298" y="1676400"/>
            <a:ext cx="1325880" cy="368300"/>
          </a:xfrm>
          <a:prstGeom prst="rect">
            <a:avLst/>
          </a:prstGeom>
          <a:noFill/>
          <a:ln w="15875">
            <a:noFill/>
          </a:ln>
        </p:spPr>
        <p:txBody>
          <a:bodyPr wrap="none" anchor="t" anchorCtr="0">
            <a:spAutoFit/>
          </a:bodyPr>
          <a:lstStyle/>
          <a:p>
            <a:pPr algn="ctr">
              <a:spcBef>
                <a:spcPct val="20000"/>
              </a:spcBef>
            </a:pPr>
            <a:r>
              <a:rPr lang="zh-CN" altLang="en-US" dirty="0">
                <a:solidFill>
                  <a:srgbClr val="663300"/>
                </a:solidFill>
                <a:latin typeface="Arial" panose="020B0604020202020204" pitchFamily="34" charset="0"/>
                <a:ea typeface="微软雅黑" panose="020B0503020204020204" charset="-122"/>
              </a:rPr>
              <a:t>收录范围：</a:t>
            </a:r>
            <a:endParaRPr lang="zh-CN" altLang="en-US" dirty="0">
              <a:solidFill>
                <a:srgbClr val="663300"/>
              </a:solidFill>
              <a:latin typeface="Arial" panose="020B0604020202020204" pitchFamily="34" charset="0"/>
              <a:ea typeface="微软雅黑" panose="020B0503020204020204" charset="-122"/>
            </a:endParaRPr>
          </a:p>
        </p:txBody>
      </p:sp>
      <p:sp>
        <p:nvSpPr>
          <p:cNvPr id="260122" name="Rectangle 26"/>
          <p:cNvSpPr/>
          <p:nvPr/>
        </p:nvSpPr>
        <p:spPr>
          <a:xfrm>
            <a:off x="2761298" y="3046413"/>
            <a:ext cx="1325880" cy="368300"/>
          </a:xfrm>
          <a:prstGeom prst="rect">
            <a:avLst/>
          </a:prstGeom>
          <a:noFill/>
          <a:ln w="15875">
            <a:noFill/>
          </a:ln>
        </p:spPr>
        <p:txBody>
          <a:bodyPr wrap="none" anchor="t" anchorCtr="0">
            <a:spAutoFit/>
          </a:bodyPr>
          <a:lstStyle/>
          <a:p>
            <a:pPr algn="ctr"/>
            <a:r>
              <a:rPr lang="zh-CN" altLang="en-US" dirty="0">
                <a:solidFill>
                  <a:srgbClr val="663300"/>
                </a:solidFill>
                <a:latin typeface="Arial" panose="020B0604020202020204" pitchFamily="34" charset="0"/>
                <a:ea typeface="微软雅黑" panose="020B0503020204020204" charset="-122"/>
              </a:rPr>
              <a:t>样本总量：</a:t>
            </a:r>
            <a:endParaRPr lang="zh-CN" altLang="en-US" dirty="0">
              <a:solidFill>
                <a:srgbClr val="663300"/>
              </a:solidFill>
              <a:latin typeface="Arial" panose="020B0604020202020204" pitchFamily="34" charset="0"/>
              <a:ea typeface="微软雅黑" panose="020B0503020204020204" charset="-122"/>
            </a:endParaRPr>
          </a:p>
        </p:txBody>
      </p:sp>
      <p:sp>
        <p:nvSpPr>
          <p:cNvPr id="260123" name="Rectangle 27"/>
          <p:cNvSpPr/>
          <p:nvPr/>
        </p:nvSpPr>
        <p:spPr>
          <a:xfrm>
            <a:off x="2761298" y="4868228"/>
            <a:ext cx="1325880" cy="368300"/>
          </a:xfrm>
          <a:prstGeom prst="rect">
            <a:avLst/>
          </a:prstGeom>
          <a:noFill/>
          <a:ln w="15875">
            <a:noFill/>
          </a:ln>
        </p:spPr>
        <p:txBody>
          <a:bodyPr wrap="none" anchor="t" anchorCtr="0">
            <a:spAutoFit/>
          </a:bodyPr>
          <a:lstStyle/>
          <a:p>
            <a:pPr algn="ctr"/>
            <a:r>
              <a:rPr lang="zh-CN" altLang="en-US" dirty="0">
                <a:solidFill>
                  <a:srgbClr val="663300"/>
                </a:solidFill>
                <a:latin typeface="Arial" panose="020B0604020202020204" pitchFamily="34" charset="0"/>
                <a:ea typeface="微软雅黑" panose="020B0503020204020204" charset="-122"/>
              </a:rPr>
              <a:t>更新频率：</a:t>
            </a:r>
            <a:endParaRPr lang="zh-CN" altLang="en-US" dirty="0">
              <a:solidFill>
                <a:srgbClr val="663300"/>
              </a:solidFill>
              <a:latin typeface="Arial" panose="020B0604020202020204" pitchFamily="34" charset="0"/>
              <a:ea typeface="微软雅黑" panose="020B0503020204020204" charset="-122"/>
            </a:endParaRPr>
          </a:p>
        </p:txBody>
      </p:sp>
      <p:sp>
        <p:nvSpPr>
          <p:cNvPr id="260124" name="Rectangle 28"/>
          <p:cNvSpPr/>
          <p:nvPr/>
        </p:nvSpPr>
        <p:spPr>
          <a:xfrm>
            <a:off x="4087178" y="5348605"/>
            <a:ext cx="4475480" cy="368300"/>
          </a:xfrm>
          <a:prstGeom prst="rect">
            <a:avLst/>
          </a:prstGeom>
          <a:noFill/>
          <a:ln w="15875">
            <a:noFill/>
          </a:ln>
        </p:spPr>
        <p:txBody>
          <a:bodyPr wrap="none" anchor="t" anchorCtr="0">
            <a:spAutoFit/>
          </a:bodyPr>
          <a:lstStyle/>
          <a:p>
            <a:pPr algn="ctr"/>
            <a:r>
              <a:rPr lang="zh-CN" altLang="en-US" dirty="0">
                <a:solidFill>
                  <a:srgbClr val="663300"/>
                </a:solidFill>
                <a:latin typeface="微软雅黑" panose="020B0503020204020204" charset="-122"/>
                <a:ea typeface="微软雅黑" panose="020B0503020204020204" charset="-122"/>
              </a:rPr>
              <a:t>预计年新增数据量达到</a:t>
            </a:r>
            <a:r>
              <a:rPr lang="en-US" altLang="zh-CN" dirty="0">
                <a:solidFill>
                  <a:srgbClr val="663300"/>
                </a:solidFill>
                <a:latin typeface="微软雅黑" panose="020B0503020204020204" charset="-122"/>
                <a:ea typeface="微软雅黑" panose="020B0503020204020204" charset="-122"/>
              </a:rPr>
              <a:t>15-20</a:t>
            </a:r>
            <a:r>
              <a:rPr lang="zh-CN" altLang="en-US" dirty="0">
                <a:solidFill>
                  <a:srgbClr val="663300"/>
                </a:solidFill>
                <a:latin typeface="微软雅黑" panose="020B0503020204020204" charset="-122"/>
                <a:ea typeface="微软雅黑" panose="020B0503020204020204" charset="-122"/>
              </a:rPr>
              <a:t>万件产品以上</a:t>
            </a:r>
            <a:endParaRPr lang="zh-CN" altLang="en-US" dirty="0">
              <a:solidFill>
                <a:srgbClr val="663300"/>
              </a:solidFill>
              <a:latin typeface="微软雅黑" panose="020B0503020204020204" charset="-122"/>
              <a:ea typeface="微软雅黑" panose="020B0503020204020204" charset="-122"/>
            </a:endParaRPr>
          </a:p>
        </p:txBody>
      </p:sp>
      <p:sp>
        <p:nvSpPr>
          <p:cNvPr id="260125" name="Rectangle 29"/>
          <p:cNvSpPr/>
          <p:nvPr/>
        </p:nvSpPr>
        <p:spPr>
          <a:xfrm>
            <a:off x="3990975" y="1676400"/>
            <a:ext cx="4069080" cy="368300"/>
          </a:xfrm>
          <a:prstGeom prst="rect">
            <a:avLst/>
          </a:prstGeom>
          <a:noFill/>
          <a:ln w="15875">
            <a:noFill/>
          </a:ln>
        </p:spPr>
        <p:txBody>
          <a:bodyPr wrap="none" anchor="t" anchorCtr="0">
            <a:spAutoFit/>
          </a:bodyPr>
          <a:lstStyle/>
          <a:p>
            <a:pPr algn="ctr"/>
            <a:r>
              <a:rPr lang="zh-CN" altLang="en-US" dirty="0">
                <a:solidFill>
                  <a:srgbClr val="663300"/>
                </a:solidFill>
                <a:latin typeface="Arial" panose="020B0604020202020204" pitchFamily="34" charset="0"/>
                <a:ea typeface="微软雅黑" panose="020B0503020204020204" charset="-122"/>
              </a:rPr>
              <a:t>收录全球知名大型工业企业的产品样本</a:t>
            </a:r>
            <a:endParaRPr lang="zh-CN" altLang="en-US" dirty="0">
              <a:solidFill>
                <a:srgbClr val="663300"/>
              </a:solidFill>
              <a:latin typeface="Arial" panose="020B0604020202020204" pitchFamily="34" charset="0"/>
              <a:ea typeface="微软雅黑" panose="020B0503020204020204" charset="-122"/>
            </a:endParaRPr>
          </a:p>
        </p:txBody>
      </p:sp>
      <p:sp>
        <p:nvSpPr>
          <p:cNvPr id="260127" name="Rectangle 31"/>
          <p:cNvSpPr/>
          <p:nvPr/>
        </p:nvSpPr>
        <p:spPr>
          <a:xfrm>
            <a:off x="3962400" y="2116138"/>
            <a:ext cx="6096000" cy="755650"/>
          </a:xfrm>
          <a:prstGeom prst="rect">
            <a:avLst/>
          </a:prstGeom>
          <a:noFill/>
          <a:ln w="15875">
            <a:noFill/>
          </a:ln>
        </p:spPr>
        <p:txBody>
          <a:bodyPr anchor="t" anchorCtr="0">
            <a:spAutoFit/>
          </a:bodyPr>
          <a:lstStyle/>
          <a:p>
            <a:pPr>
              <a:lnSpc>
                <a:spcPct val="120000"/>
              </a:lnSpc>
            </a:pPr>
            <a:r>
              <a:rPr lang="zh-CN" altLang="en-US" b="0" dirty="0">
                <a:latin typeface="微软雅黑" panose="020B0503020204020204" charset="-122"/>
                <a:ea typeface="微软雅黑" panose="020B0503020204020204" charset="-122"/>
              </a:rPr>
              <a:t>世界机械</a:t>
            </a:r>
            <a:r>
              <a:rPr lang="en-US" altLang="zh-CN" b="0" dirty="0">
                <a:latin typeface="微软雅黑" panose="020B0503020204020204" charset="-122"/>
                <a:ea typeface="微软雅黑" panose="020B0503020204020204" charset="-122"/>
              </a:rPr>
              <a:t>500</a:t>
            </a:r>
            <a:r>
              <a:rPr lang="zh-CN" altLang="en-US" b="0" dirty="0">
                <a:latin typeface="微软雅黑" panose="020B0503020204020204" charset="-122"/>
                <a:ea typeface="微软雅黑" panose="020B0503020204020204" charset="-122"/>
              </a:rPr>
              <a:t>强收录</a:t>
            </a:r>
            <a:r>
              <a:rPr lang="en-US" altLang="zh-CN" b="0" dirty="0">
                <a:latin typeface="微软雅黑" panose="020B0503020204020204" charset="-122"/>
                <a:ea typeface="微软雅黑" panose="020B0503020204020204" charset="-122"/>
              </a:rPr>
              <a:t>347</a:t>
            </a:r>
            <a:r>
              <a:rPr lang="zh-CN" altLang="en-US" b="0" dirty="0">
                <a:latin typeface="微软雅黑" panose="020B0503020204020204" charset="-122"/>
                <a:ea typeface="微软雅黑" panose="020B0503020204020204" charset="-122"/>
              </a:rPr>
              <a:t>个企业</a:t>
            </a:r>
            <a:r>
              <a:rPr lang="en-US" altLang="zh-CN" b="0" dirty="0">
                <a:latin typeface="微软雅黑" panose="020B0503020204020204" charset="-122"/>
                <a:ea typeface="微软雅黑" panose="020B0503020204020204" charset="-122"/>
              </a:rPr>
              <a:t>1652</a:t>
            </a:r>
            <a:r>
              <a:rPr lang="zh-CN" altLang="en-US" b="0" dirty="0">
                <a:latin typeface="微软雅黑" panose="020B0503020204020204" charset="-122"/>
                <a:ea typeface="微软雅黑" panose="020B0503020204020204" charset="-122"/>
              </a:rPr>
              <a:t>个品牌</a:t>
            </a:r>
            <a:endParaRPr lang="zh-CN" altLang="en-US" b="0" dirty="0">
              <a:latin typeface="微软雅黑" panose="020B0503020204020204" charset="-122"/>
              <a:ea typeface="微软雅黑" panose="020B0503020204020204" charset="-122"/>
            </a:endParaRPr>
          </a:p>
          <a:p>
            <a:pPr>
              <a:lnSpc>
                <a:spcPct val="120000"/>
              </a:lnSpc>
            </a:pPr>
            <a:r>
              <a:rPr lang="zh-CN" altLang="en-US" b="0" dirty="0">
                <a:latin typeface="微软雅黑" panose="020B0503020204020204" charset="-122"/>
                <a:ea typeface="微软雅黑" panose="020B0503020204020204" charset="-122"/>
              </a:rPr>
              <a:t>中国机械</a:t>
            </a:r>
            <a:r>
              <a:rPr lang="en-US" altLang="zh-CN" b="0" dirty="0">
                <a:latin typeface="微软雅黑" panose="020B0503020204020204" charset="-122"/>
                <a:ea typeface="微软雅黑" panose="020B0503020204020204" charset="-122"/>
              </a:rPr>
              <a:t>500</a:t>
            </a:r>
            <a:r>
              <a:rPr lang="zh-CN" altLang="en-US" b="0" dirty="0">
                <a:latin typeface="微软雅黑" panose="020B0503020204020204" charset="-122"/>
                <a:ea typeface="微软雅黑" panose="020B0503020204020204" charset="-122"/>
              </a:rPr>
              <a:t>强收录</a:t>
            </a:r>
            <a:r>
              <a:rPr lang="en-US" altLang="zh-CN" b="0" dirty="0">
                <a:latin typeface="微软雅黑" panose="020B0503020204020204" charset="-122"/>
                <a:ea typeface="微软雅黑" panose="020B0503020204020204" charset="-122"/>
              </a:rPr>
              <a:t>356</a:t>
            </a:r>
            <a:r>
              <a:rPr lang="zh-CN" altLang="en-US" b="0" dirty="0">
                <a:latin typeface="微软雅黑" panose="020B0503020204020204" charset="-122"/>
                <a:ea typeface="微软雅黑" panose="020B0503020204020204" charset="-122"/>
              </a:rPr>
              <a:t>个企业</a:t>
            </a:r>
            <a:r>
              <a:rPr lang="en-US" altLang="zh-CN" b="0" dirty="0">
                <a:latin typeface="微软雅黑" panose="020B0503020204020204" charset="-122"/>
                <a:ea typeface="微软雅黑" panose="020B0503020204020204" charset="-122"/>
              </a:rPr>
              <a:t>477</a:t>
            </a:r>
            <a:r>
              <a:rPr lang="zh-CN" altLang="en-US" b="0" dirty="0">
                <a:latin typeface="微软雅黑" panose="020B0503020204020204" charset="-122"/>
                <a:ea typeface="微软雅黑" panose="020B0503020204020204" charset="-122"/>
              </a:rPr>
              <a:t>个品牌</a:t>
            </a:r>
            <a:endParaRPr lang="zh-CN" altLang="en-US" b="0" dirty="0">
              <a:latin typeface="微软雅黑" panose="020B0503020204020204" charset="-122"/>
              <a:ea typeface="微软雅黑" panose="020B0503020204020204" charset="-122"/>
            </a:endParaRPr>
          </a:p>
        </p:txBody>
      </p:sp>
      <p:sp>
        <p:nvSpPr>
          <p:cNvPr id="260129" name="Rectangle 33"/>
          <p:cNvSpPr>
            <a:spLocks noChangeArrowheads="1"/>
          </p:cNvSpPr>
          <p:nvPr/>
        </p:nvSpPr>
        <p:spPr bwMode="auto">
          <a:xfrm>
            <a:off x="3962400" y="3046730"/>
            <a:ext cx="5568950" cy="1568450"/>
          </a:xfrm>
          <a:prstGeom prst="rect">
            <a:avLst/>
          </a:prstGeom>
          <a:noFill/>
          <a:ln>
            <a:noFill/>
          </a:ln>
          <a:effectLst/>
        </p:spPr>
        <p:txBody>
          <a:bodyPr wrap="square">
            <a:spAutoFit/>
          </a:bodyPr>
          <a:lstStyle/>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收录企业数量</a:t>
            </a:r>
            <a:r>
              <a:rPr kumimoji="0" lang="en-US" sz="2000" b="1" i="0" u="sng" strike="noStrike" kern="1200" cap="none" spc="0" normalizeH="0" baseline="0"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2.4</a:t>
            </a:r>
            <a:r>
              <a:rPr kumimoji="0" lang="zh-CN" altLang="en-US" sz="2000" b="1" i="0" u="sng" strike="noStrike" kern="1200" cap="none" spc="0" normalizeH="0" baseline="0"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万</a:t>
            </a: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家</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（更新时间</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2021</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年</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5</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月）</a:t>
            </a:r>
            <a:endPar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收录产品数量</a:t>
            </a:r>
            <a:r>
              <a:rPr kumimoji="0" lang="en-US" altLang="zh-CN" sz="2000" b="1" i="0" u="sng" strike="noStrike" kern="1200" cap="none" spc="0" normalizeH="0" baseline="0"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502</a:t>
            </a:r>
            <a:r>
              <a:rPr kumimoji="0" lang="zh-CN" altLang="en-US" sz="2000" b="1" i="0" u="sng" strike="noStrike" kern="1200" cap="none" spc="0" normalizeH="0" baseline="0"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万</a:t>
            </a: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个</a:t>
            </a:r>
            <a:endPar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lang="zh-CN" altLang="en-US" sz="2000" noProof="0" dirty="0">
                <a:ln>
                  <a:noFill/>
                </a:ln>
                <a:effectLst/>
                <a:uLnTx/>
                <a:uFillTx/>
                <a:latin typeface="微软雅黑" panose="020B0503020204020204" charset="-122"/>
                <a:ea typeface="微软雅黑" panose="020B0503020204020204" charset="-122"/>
                <a:sym typeface="+mn-ea"/>
              </a:rPr>
              <a:t>收录样本数量</a:t>
            </a:r>
            <a:r>
              <a:rPr lang="en-US" altLang="zh-CN" sz="2000" b="1" u="sng"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sym typeface="+mn-ea"/>
              </a:rPr>
              <a:t>455</a:t>
            </a:r>
            <a:r>
              <a:rPr lang="zh-CN" altLang="en-US" sz="2000" b="1" u="sng"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sym typeface="+mn-ea"/>
              </a:rPr>
              <a:t>万</a:t>
            </a:r>
            <a:r>
              <a:rPr lang="zh-CN" altLang="en-US" sz="2000" noProof="0" dirty="0">
                <a:ln>
                  <a:noFill/>
                </a:ln>
                <a:effectLst/>
                <a:uLnTx/>
                <a:uFillTx/>
                <a:latin typeface="微软雅黑" panose="020B0503020204020204" charset="-122"/>
                <a:ea typeface="微软雅黑" panose="020B0503020204020204" charset="-122"/>
                <a:sym typeface="+mn-ea"/>
              </a:rPr>
              <a:t>份</a:t>
            </a:r>
            <a:endPar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a:p>
            <a:pPr marL="0" marR="0" lvl="0" indent="0" algn="l" defTabSz="914400" rtl="0" eaLnBrk="1" fontAlgn="base" latinLnBrk="0" hangingPunct="1">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收录选型数量</a:t>
            </a:r>
            <a:r>
              <a:rPr kumimoji="0" lang="en-US" altLang="zh-CN" sz="2000" b="1" i="0" u="sng" strike="noStrike" kern="1200" cap="none" spc="0" normalizeH="0" baseline="0" noProof="0" dirty="0">
                <a:ln>
                  <a:noFill/>
                </a:ln>
                <a:solidFill>
                  <a:srgbClr val="CC0000"/>
                </a:solidFill>
                <a:effectLst>
                  <a:outerShdw blurRad="38100" dist="38100" dir="2700000" algn="tl">
                    <a:srgbClr val="C0C0C0"/>
                  </a:outerShdw>
                </a:effectLst>
                <a:uLnTx/>
                <a:uFillTx/>
                <a:latin typeface="微软雅黑" panose="020B0503020204020204" charset="-122"/>
                <a:ea typeface="微软雅黑" panose="020B0503020204020204" charset="-122"/>
                <a:cs typeface="+mn-cs"/>
              </a:rPr>
              <a:t>3359</a:t>
            </a:r>
            <a:r>
              <a:rPr kumimoji="0" lang="zh-CN" altLang="en-US" sz="20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件 </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（约</a:t>
            </a:r>
            <a:r>
              <a:rPr kumimoji="0" lang="en-US" altLang="zh-CN"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4</a:t>
            </a:r>
            <a:r>
              <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rPr>
              <a:t>万条数据还未上线）</a:t>
            </a:r>
            <a:endParaRPr kumimoji="0" lang="zh-CN" altLang="en-US" sz="1200" b="0" i="0" u="none" strike="noStrike" kern="1200" cap="none" spc="0" normalizeH="0" baseline="0" noProof="0" dirty="0">
              <a:ln>
                <a:noFill/>
              </a:ln>
              <a:solidFill>
                <a:schemeClr val="tx1"/>
              </a:solidFill>
              <a:effectLst/>
              <a:uLnTx/>
              <a:uFillTx/>
              <a:latin typeface="微软雅黑" panose="020B0503020204020204" charset="-122"/>
              <a:ea typeface="微软雅黑" panose="020B0503020204020204" charset="-122"/>
              <a:cs typeface="+mn-cs"/>
            </a:endParaRPr>
          </a:p>
        </p:txBody>
      </p:sp>
      <p:sp>
        <p:nvSpPr>
          <p:cNvPr id="260130" name="Rectangle 34"/>
          <p:cNvSpPr/>
          <p:nvPr/>
        </p:nvSpPr>
        <p:spPr>
          <a:xfrm>
            <a:off x="4087178" y="4868228"/>
            <a:ext cx="3662362" cy="368300"/>
          </a:xfrm>
          <a:prstGeom prst="rect">
            <a:avLst/>
          </a:prstGeom>
          <a:noFill/>
          <a:ln w="15875">
            <a:noFill/>
          </a:ln>
        </p:spPr>
        <p:txBody>
          <a:bodyPr anchor="t" anchorCtr="0">
            <a:spAutoFit/>
          </a:bodyPr>
          <a:lstStyle/>
          <a:p>
            <a:r>
              <a:rPr lang="zh-CN" altLang="en-US" dirty="0">
                <a:solidFill>
                  <a:srgbClr val="663300"/>
                </a:solidFill>
                <a:latin typeface="Arial" panose="020B0604020202020204" pitchFamily="34" charset="0"/>
                <a:ea typeface="微软雅黑" panose="020B0503020204020204" charset="-122"/>
              </a:rPr>
              <a:t>镜像站，中心网站季度更新</a:t>
            </a:r>
            <a:endParaRPr lang="zh-CN" altLang="en-US" dirty="0">
              <a:solidFill>
                <a:srgbClr val="663300"/>
              </a:solidFill>
              <a:latin typeface="Arial" panose="020B0604020202020204" pitchFamily="34" charset="0"/>
              <a:ea typeface="微软雅黑" panose="020B0503020204020204" charset="-122"/>
            </a:endParaRPr>
          </a:p>
        </p:txBody>
      </p:sp>
      <p:grpSp>
        <p:nvGrpSpPr>
          <p:cNvPr id="260131" name="Group 35"/>
          <p:cNvGrpSpPr/>
          <p:nvPr/>
        </p:nvGrpSpPr>
        <p:grpSpPr>
          <a:xfrm>
            <a:off x="2438400" y="1752600"/>
            <a:ext cx="182563" cy="182563"/>
            <a:chOff x="0" y="0"/>
            <a:chExt cx="115" cy="115"/>
          </a:xfrm>
        </p:grpSpPr>
        <p:sp>
          <p:nvSpPr>
            <p:cNvPr id="27663" name="AutoShape 5"/>
            <p:cNvSpPr/>
            <p:nvPr/>
          </p:nvSpPr>
          <p:spPr>
            <a:xfrm rot="2700000">
              <a:off x="0" y="0"/>
              <a:ext cx="115" cy="115"/>
            </a:xfrm>
            <a:prstGeom prst="rtTriangle">
              <a:avLst/>
            </a:prstGeom>
            <a:solidFill>
              <a:srgbClr val="000000"/>
            </a:solidFill>
            <a:ln w="9525">
              <a:noFill/>
            </a:ln>
          </p:spPr>
          <p:txBody>
            <a:bodyPr rot="10800000" vert="eaVert" wrap="none" anchor="ctr" anchorCtr="0"/>
            <a:lstStyle/>
            <a:p>
              <a:endParaRPr lang="zh-CN" altLang="zh-CN" sz="1800" b="0" dirty="0">
                <a:latin typeface="Calibri" panose="020F0502020204030204" charset="0"/>
                <a:ea typeface="宋体" panose="02010600030101010101" pitchFamily="2" charset="-122"/>
              </a:endParaRPr>
            </a:p>
          </p:txBody>
        </p:sp>
        <p:sp>
          <p:nvSpPr>
            <p:cNvPr id="27664" name="AutoShape 6"/>
            <p:cNvSpPr/>
            <p:nvPr/>
          </p:nvSpPr>
          <p:spPr>
            <a:xfrm rot="-2700000" flipH="1">
              <a:off x="0" y="0"/>
              <a:ext cx="115" cy="115"/>
            </a:xfrm>
            <a:prstGeom prst="rtTriangle">
              <a:avLst/>
            </a:prstGeom>
            <a:solidFill>
              <a:srgbClr val="4F81BD"/>
            </a:solidFill>
            <a:ln w="9525">
              <a:noFill/>
            </a:ln>
          </p:spPr>
          <p:txBody>
            <a:bodyPr vert="eaVert" wrap="none" anchor="ctr" anchorCtr="0"/>
            <a:lstStyle/>
            <a:p>
              <a:endParaRPr lang="zh-CN" altLang="zh-CN" sz="1800" b="0" dirty="0">
                <a:latin typeface="Calibri" panose="020F0502020204030204" charset="0"/>
                <a:ea typeface="宋体" panose="02010600030101010101" pitchFamily="2" charset="-122"/>
              </a:endParaRPr>
            </a:p>
          </p:txBody>
        </p:sp>
      </p:grpSp>
      <p:grpSp>
        <p:nvGrpSpPr>
          <p:cNvPr id="260134" name="Group 38"/>
          <p:cNvGrpSpPr/>
          <p:nvPr/>
        </p:nvGrpSpPr>
        <p:grpSpPr>
          <a:xfrm>
            <a:off x="2438400" y="3124200"/>
            <a:ext cx="182563" cy="182563"/>
            <a:chOff x="0" y="0"/>
            <a:chExt cx="115" cy="115"/>
          </a:xfrm>
        </p:grpSpPr>
        <p:sp>
          <p:nvSpPr>
            <p:cNvPr id="27666" name="AutoShape 5"/>
            <p:cNvSpPr/>
            <p:nvPr/>
          </p:nvSpPr>
          <p:spPr>
            <a:xfrm rot="2700000">
              <a:off x="0" y="0"/>
              <a:ext cx="115" cy="115"/>
            </a:xfrm>
            <a:prstGeom prst="rtTriangle">
              <a:avLst/>
            </a:prstGeom>
            <a:solidFill>
              <a:srgbClr val="000000"/>
            </a:solidFill>
            <a:ln w="9525">
              <a:noFill/>
            </a:ln>
          </p:spPr>
          <p:txBody>
            <a:bodyPr rot="10800000" vert="eaVert" wrap="none" anchor="ctr" anchorCtr="0"/>
            <a:lstStyle/>
            <a:p>
              <a:endParaRPr lang="zh-CN" altLang="zh-CN" sz="1800" b="0" dirty="0">
                <a:latin typeface="Calibri" panose="020F0502020204030204" charset="0"/>
                <a:ea typeface="宋体" panose="02010600030101010101" pitchFamily="2" charset="-122"/>
              </a:endParaRPr>
            </a:p>
          </p:txBody>
        </p:sp>
        <p:sp>
          <p:nvSpPr>
            <p:cNvPr id="27667" name="AutoShape 6"/>
            <p:cNvSpPr/>
            <p:nvPr/>
          </p:nvSpPr>
          <p:spPr>
            <a:xfrm rot="-2700000" flipH="1">
              <a:off x="0" y="0"/>
              <a:ext cx="115" cy="115"/>
            </a:xfrm>
            <a:prstGeom prst="rtTriangle">
              <a:avLst/>
            </a:prstGeom>
            <a:solidFill>
              <a:srgbClr val="4F81BD"/>
            </a:solidFill>
            <a:ln w="9525">
              <a:noFill/>
            </a:ln>
          </p:spPr>
          <p:txBody>
            <a:bodyPr vert="eaVert" wrap="none" anchor="ctr" anchorCtr="0"/>
            <a:lstStyle/>
            <a:p>
              <a:endParaRPr lang="zh-CN" altLang="zh-CN" sz="1800" b="0" dirty="0">
                <a:latin typeface="Calibri" panose="020F0502020204030204" charset="0"/>
                <a:ea typeface="宋体" panose="02010600030101010101" pitchFamily="2" charset="-122"/>
              </a:endParaRPr>
            </a:p>
          </p:txBody>
        </p:sp>
      </p:grpSp>
      <p:grpSp>
        <p:nvGrpSpPr>
          <p:cNvPr id="260137" name="Group 41"/>
          <p:cNvGrpSpPr/>
          <p:nvPr/>
        </p:nvGrpSpPr>
        <p:grpSpPr>
          <a:xfrm>
            <a:off x="2438400" y="4946015"/>
            <a:ext cx="182563" cy="182563"/>
            <a:chOff x="0" y="0"/>
            <a:chExt cx="115" cy="115"/>
          </a:xfrm>
        </p:grpSpPr>
        <p:sp>
          <p:nvSpPr>
            <p:cNvPr id="27669" name="AutoShape 5"/>
            <p:cNvSpPr/>
            <p:nvPr/>
          </p:nvSpPr>
          <p:spPr>
            <a:xfrm rot="2700000">
              <a:off x="0" y="0"/>
              <a:ext cx="115" cy="115"/>
            </a:xfrm>
            <a:prstGeom prst="rtTriangle">
              <a:avLst/>
            </a:prstGeom>
            <a:solidFill>
              <a:srgbClr val="000000"/>
            </a:solidFill>
            <a:ln w="9525">
              <a:noFill/>
            </a:ln>
          </p:spPr>
          <p:txBody>
            <a:bodyPr rot="10800000" vert="eaVert" wrap="none" anchor="ctr" anchorCtr="0"/>
            <a:lstStyle/>
            <a:p>
              <a:endParaRPr lang="zh-CN" altLang="zh-CN" sz="1800" b="0" dirty="0">
                <a:latin typeface="Calibri" panose="020F0502020204030204" charset="0"/>
                <a:ea typeface="宋体" panose="02010600030101010101" pitchFamily="2" charset="-122"/>
              </a:endParaRPr>
            </a:p>
          </p:txBody>
        </p:sp>
        <p:sp>
          <p:nvSpPr>
            <p:cNvPr id="27670" name="AutoShape 6"/>
            <p:cNvSpPr/>
            <p:nvPr/>
          </p:nvSpPr>
          <p:spPr>
            <a:xfrm rot="-2700000" flipH="1">
              <a:off x="0" y="0"/>
              <a:ext cx="115" cy="115"/>
            </a:xfrm>
            <a:prstGeom prst="rtTriangle">
              <a:avLst/>
            </a:prstGeom>
            <a:solidFill>
              <a:srgbClr val="4F81BD"/>
            </a:solidFill>
            <a:ln w="9525">
              <a:noFill/>
            </a:ln>
          </p:spPr>
          <p:txBody>
            <a:bodyPr vert="eaVert" wrap="none" anchor="ctr" anchorCtr="0"/>
            <a:lstStyle/>
            <a:p>
              <a:endParaRPr lang="zh-CN" altLang="zh-CN" sz="1800" b="0" dirty="0">
                <a:latin typeface="Calibri" panose="020F0502020204030204" charset="0"/>
                <a:ea typeface="宋体" panose="02010600030101010101" pitchFamily="2" charset="-122"/>
              </a:endParaRPr>
            </a:p>
          </p:txBody>
        </p:sp>
      </p:grpSp>
      <p:grpSp>
        <p:nvGrpSpPr>
          <p:cNvPr id="260140" name="Group 44"/>
          <p:cNvGrpSpPr/>
          <p:nvPr/>
        </p:nvGrpSpPr>
        <p:grpSpPr>
          <a:xfrm>
            <a:off x="2438400" y="5441315"/>
            <a:ext cx="182563" cy="182563"/>
            <a:chOff x="0" y="0"/>
            <a:chExt cx="115" cy="115"/>
          </a:xfrm>
        </p:grpSpPr>
        <p:sp>
          <p:nvSpPr>
            <p:cNvPr id="27672" name="AutoShape 5"/>
            <p:cNvSpPr/>
            <p:nvPr/>
          </p:nvSpPr>
          <p:spPr>
            <a:xfrm rot="2700000">
              <a:off x="0" y="0"/>
              <a:ext cx="115" cy="115"/>
            </a:xfrm>
            <a:prstGeom prst="rtTriangle">
              <a:avLst/>
            </a:prstGeom>
            <a:solidFill>
              <a:srgbClr val="000000"/>
            </a:solidFill>
            <a:ln w="9525">
              <a:noFill/>
            </a:ln>
          </p:spPr>
          <p:txBody>
            <a:bodyPr rot="10800000" vert="eaVert" wrap="none" anchor="ctr" anchorCtr="0"/>
            <a:lstStyle/>
            <a:p>
              <a:endParaRPr lang="zh-CN" altLang="zh-CN" sz="1800" b="0" dirty="0">
                <a:latin typeface="Calibri" panose="020F0502020204030204" charset="0"/>
                <a:ea typeface="宋体" panose="02010600030101010101" pitchFamily="2" charset="-122"/>
              </a:endParaRPr>
            </a:p>
          </p:txBody>
        </p:sp>
        <p:sp>
          <p:nvSpPr>
            <p:cNvPr id="27673" name="AutoShape 6"/>
            <p:cNvSpPr/>
            <p:nvPr/>
          </p:nvSpPr>
          <p:spPr>
            <a:xfrm rot="-2700000" flipH="1">
              <a:off x="0" y="0"/>
              <a:ext cx="115" cy="115"/>
            </a:xfrm>
            <a:prstGeom prst="rtTriangle">
              <a:avLst/>
            </a:prstGeom>
            <a:solidFill>
              <a:srgbClr val="4F81BD"/>
            </a:solidFill>
            <a:ln w="9525">
              <a:noFill/>
            </a:ln>
          </p:spPr>
          <p:txBody>
            <a:bodyPr vert="eaVert" wrap="none" anchor="ctr" anchorCtr="0"/>
            <a:lstStyle/>
            <a:p>
              <a:endParaRPr lang="zh-CN" altLang="zh-CN" sz="1800" b="0" dirty="0">
                <a:latin typeface="Calibri" panose="020F0502020204030204" charset="0"/>
                <a:ea typeface="宋体" panose="02010600030101010101" pitchFamily="2" charset="-122"/>
              </a:endParaRPr>
            </a:p>
          </p:txBody>
        </p:sp>
      </p:grpSp>
      <p:sp>
        <p:nvSpPr>
          <p:cNvPr id="260143" name="Rectangle 47"/>
          <p:cNvSpPr/>
          <p:nvPr/>
        </p:nvSpPr>
        <p:spPr>
          <a:xfrm>
            <a:off x="2761298" y="5784215"/>
            <a:ext cx="1325880" cy="368300"/>
          </a:xfrm>
          <a:prstGeom prst="rect">
            <a:avLst/>
          </a:prstGeom>
          <a:noFill/>
          <a:ln w="15875">
            <a:noFill/>
          </a:ln>
        </p:spPr>
        <p:txBody>
          <a:bodyPr wrap="none" anchor="t" anchorCtr="0">
            <a:spAutoFit/>
          </a:bodyPr>
          <a:lstStyle/>
          <a:p>
            <a:pPr algn="ctr"/>
            <a:r>
              <a:rPr lang="zh-CN" altLang="en-US" dirty="0">
                <a:solidFill>
                  <a:srgbClr val="663300"/>
                </a:solidFill>
                <a:latin typeface="微软雅黑" panose="020B0503020204020204" charset="-122"/>
                <a:ea typeface="微软雅黑" panose="020B0503020204020204" charset="-122"/>
              </a:rPr>
              <a:t>数据容量：</a:t>
            </a:r>
            <a:endParaRPr lang="zh-CN" altLang="en-US" dirty="0">
              <a:solidFill>
                <a:srgbClr val="663300"/>
              </a:solidFill>
              <a:latin typeface="微软雅黑" panose="020B0503020204020204" charset="-122"/>
              <a:ea typeface="微软雅黑" panose="020B0503020204020204" charset="-122"/>
            </a:endParaRPr>
          </a:p>
        </p:txBody>
      </p:sp>
      <p:sp>
        <p:nvSpPr>
          <p:cNvPr id="260144" name="Rectangle 48"/>
          <p:cNvSpPr/>
          <p:nvPr/>
        </p:nvSpPr>
        <p:spPr>
          <a:xfrm>
            <a:off x="4038600" y="5787390"/>
            <a:ext cx="4724400" cy="368300"/>
          </a:xfrm>
          <a:prstGeom prst="rect">
            <a:avLst/>
          </a:prstGeom>
          <a:noFill/>
          <a:ln w="15875">
            <a:noFill/>
          </a:ln>
        </p:spPr>
        <p:txBody>
          <a:bodyPr anchor="t" anchorCtr="0">
            <a:spAutoFit/>
          </a:bodyPr>
          <a:lstStyle/>
          <a:p>
            <a:r>
              <a:rPr lang="zh-CN" altLang="en-US" dirty="0">
                <a:solidFill>
                  <a:srgbClr val="663300"/>
                </a:solidFill>
                <a:latin typeface="微软雅黑" panose="020B0503020204020204" charset="-122"/>
                <a:ea typeface="微软雅黑" panose="020B0503020204020204" charset="-122"/>
              </a:rPr>
              <a:t>全文数据约占</a:t>
            </a:r>
            <a:r>
              <a:rPr lang="en-US" altLang="zh-CN" dirty="0">
                <a:solidFill>
                  <a:srgbClr val="663300"/>
                </a:solidFill>
                <a:latin typeface="微软雅黑" panose="020B0503020204020204" charset="-122"/>
                <a:ea typeface="微软雅黑" panose="020B0503020204020204" charset="-122"/>
              </a:rPr>
              <a:t>5T</a:t>
            </a:r>
            <a:endParaRPr lang="en-US" altLang="zh-CN" dirty="0">
              <a:solidFill>
                <a:srgbClr val="663300"/>
              </a:solidFill>
              <a:latin typeface="微软雅黑" panose="020B0503020204020204" charset="-122"/>
              <a:ea typeface="微软雅黑" panose="020B0503020204020204" charset="-122"/>
            </a:endParaRPr>
          </a:p>
        </p:txBody>
      </p:sp>
      <p:grpSp>
        <p:nvGrpSpPr>
          <p:cNvPr id="260145" name="Group 49"/>
          <p:cNvGrpSpPr/>
          <p:nvPr/>
        </p:nvGrpSpPr>
        <p:grpSpPr>
          <a:xfrm>
            <a:off x="2438400" y="5879465"/>
            <a:ext cx="182563" cy="182563"/>
            <a:chOff x="0" y="0"/>
            <a:chExt cx="115" cy="115"/>
          </a:xfrm>
        </p:grpSpPr>
        <p:sp>
          <p:nvSpPr>
            <p:cNvPr id="27677" name="AutoShape 5"/>
            <p:cNvSpPr/>
            <p:nvPr/>
          </p:nvSpPr>
          <p:spPr>
            <a:xfrm rot="2700000">
              <a:off x="0" y="0"/>
              <a:ext cx="115" cy="115"/>
            </a:xfrm>
            <a:prstGeom prst="rtTriangle">
              <a:avLst/>
            </a:prstGeom>
            <a:solidFill>
              <a:srgbClr val="000000"/>
            </a:solidFill>
            <a:ln w="9525">
              <a:noFill/>
            </a:ln>
          </p:spPr>
          <p:txBody>
            <a:bodyPr rot="10800000" vert="eaVert" wrap="none" anchor="ctr" anchorCtr="0"/>
            <a:lstStyle/>
            <a:p>
              <a:endParaRPr lang="zh-CN" altLang="zh-CN" sz="1800" b="0" dirty="0">
                <a:latin typeface="Calibri" panose="020F0502020204030204" charset="0"/>
                <a:ea typeface="宋体" panose="02010600030101010101" pitchFamily="2" charset="-122"/>
              </a:endParaRPr>
            </a:p>
          </p:txBody>
        </p:sp>
        <p:sp>
          <p:nvSpPr>
            <p:cNvPr id="27678" name="AutoShape 6"/>
            <p:cNvSpPr/>
            <p:nvPr/>
          </p:nvSpPr>
          <p:spPr>
            <a:xfrm rot="-2700000" flipH="1">
              <a:off x="0" y="0"/>
              <a:ext cx="115" cy="115"/>
            </a:xfrm>
            <a:prstGeom prst="rtTriangle">
              <a:avLst/>
            </a:prstGeom>
            <a:solidFill>
              <a:srgbClr val="4F81BD"/>
            </a:solidFill>
            <a:ln w="9525">
              <a:noFill/>
            </a:ln>
          </p:spPr>
          <p:txBody>
            <a:bodyPr vert="eaVert" wrap="none" anchor="ctr" anchorCtr="0"/>
            <a:lstStyle/>
            <a:p>
              <a:endParaRPr lang="zh-CN" altLang="zh-CN" sz="1800" b="0" dirty="0">
                <a:latin typeface="Calibri" panose="020F0502020204030204" charset="0"/>
                <a:ea typeface="宋体" panose="02010600030101010101" pitchFamily="2" charset="-122"/>
              </a:endParaRPr>
            </a:p>
          </p:txBody>
        </p:sp>
      </p:grpSp>
      <p:pic>
        <p:nvPicPr>
          <p:cNvPr id="9" name="图片 8" descr="9621eab6c2b6b07180a9b4c0c48cfd8"/>
          <p:cNvPicPr>
            <a:picLocks noChangeAspect="1"/>
          </p:cNvPicPr>
          <p:nvPr/>
        </p:nvPicPr>
        <p:blipFill>
          <a:blip r:embed="rId1"/>
          <a:srcRect b="32694"/>
          <a:stretch>
            <a:fillRect/>
          </a:stretch>
        </p:blipFill>
        <p:spPr>
          <a:xfrm>
            <a:off x="8763000" y="103505"/>
            <a:ext cx="652145" cy="521970"/>
          </a:xfrm>
          <a:prstGeom prst="rect">
            <a:avLst/>
          </a:prstGeom>
        </p:spPr>
      </p:pic>
      <p:sp>
        <p:nvSpPr>
          <p:cNvPr id="12" name="文本框 11"/>
          <p:cNvSpPr txBox="1"/>
          <p:nvPr/>
        </p:nvSpPr>
        <p:spPr>
          <a:xfrm>
            <a:off x="9415780" y="103505"/>
            <a:ext cx="2776855" cy="521970"/>
          </a:xfrm>
          <a:prstGeom prst="rect">
            <a:avLst/>
          </a:prstGeom>
          <a:noFill/>
        </p:spPr>
        <p:txBody>
          <a:bodyPr wrap="square" rtlCol="0" anchor="t">
            <a:spAutoFit/>
          </a:bodyPr>
          <a:lstStyle/>
          <a:p>
            <a:pPr algn="l"/>
            <a:r>
              <a:rPr lang="zh-CN" altLang="en-US" b="1" dirty="0">
                <a:solidFill>
                  <a:schemeClr val="tx1"/>
                </a:solidFill>
                <a:latin typeface="微软雅黑" panose="020B0503020204020204" charset="-122"/>
                <a:ea typeface="微软雅黑" panose="020B0503020204020204" charset="-122"/>
                <a:sym typeface="+mn-ea"/>
              </a:rPr>
              <a:t>尚唯全球产品样本数据库</a:t>
            </a:r>
            <a:endParaRPr lang="zh-CN" altLang="en-US" b="1" dirty="0">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p:transition>
    </mc:Choice>
    <mc:Fallback>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p:nvGrpSpPr>
        <p:grpSpPr>
          <a:xfrm>
            <a:off x="-5080" y="300990"/>
            <a:ext cx="2935605" cy="456565"/>
            <a:chOff x="-8" y="474"/>
            <a:chExt cx="4623" cy="719"/>
          </a:xfrm>
        </p:grpSpPr>
        <p:sp>
          <p:nvSpPr>
            <p:cNvPr id="4" name="等腰三角形 3"/>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514" y="519"/>
              <a:ext cx="4101" cy="628"/>
            </a:xfrm>
            <a:prstGeom prst="rect">
              <a:avLst/>
            </a:prstGeom>
            <a:noFill/>
          </p:spPr>
          <p:txBody>
            <a:bodyPr wrap="square" rtlCol="0">
              <a:spAutoFit/>
            </a:bodyPr>
            <a:lstStyle/>
            <a:p>
              <a:r>
                <a:rPr lang="zh-CN" altLang="en-US" sz="2000" b="1">
                  <a:solidFill>
                    <a:schemeClr val="accent1">
                      <a:lumMod val="75000"/>
                    </a:schemeClr>
                  </a:solidFill>
                </a:rPr>
                <a:t>样本说明</a:t>
              </a:r>
              <a:endParaRPr lang="zh-CN" altLang="en-US" sz="2000" b="1">
                <a:solidFill>
                  <a:schemeClr val="accent1">
                    <a:lumMod val="75000"/>
                  </a:schemeClr>
                </a:solidFill>
              </a:endParaRPr>
            </a:p>
          </p:txBody>
        </p:sp>
      </p:gr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5" name="内容占位符 2"/>
          <p:cNvSpPr>
            <a:spLocks noGrp="1"/>
          </p:cNvSpPr>
          <p:nvPr>
            <p:ph idx="1"/>
          </p:nvPr>
        </p:nvSpPr>
        <p:spPr>
          <a:xfrm>
            <a:off x="1549400" y="1019810"/>
            <a:ext cx="8976995" cy="5429250"/>
          </a:xfrm>
        </p:spPr>
        <p:txBody>
          <a:bodyPr wrap="square" lIns="91440" tIns="45720" rIns="91440" bIns="45720" anchor="t" anchorCtr="0"/>
          <a:lstStyle/>
          <a:p>
            <a:pPr marL="342900" indent="-269875" algn="l">
              <a:buFont typeface="Arial" panose="020B0604020202020204" pitchFamily="34" charset="0"/>
              <a:buChar char="•"/>
            </a:pPr>
            <a:r>
              <a:rPr lang="zh-CN" altLang="en-US" sz="1800" dirty="0">
                <a:latin typeface="微软雅黑" panose="020B0503020204020204" charset="-122"/>
                <a:ea typeface="微软雅黑" panose="020B0503020204020204" charset="-122"/>
                <a:cs typeface="微软雅黑" panose="020B0503020204020204" charset="-122"/>
              </a:rPr>
              <a:t>产品样本</a:t>
            </a:r>
            <a:r>
              <a:rPr lang="en-US" altLang="zh-CN" sz="1800" dirty="0">
                <a:latin typeface="微软雅黑" panose="020B0503020204020204" charset="-122"/>
                <a:ea typeface="微软雅黑" panose="020B0503020204020204" charset="-122"/>
                <a:cs typeface="微软雅黑" panose="020B0503020204020204" charset="-122"/>
              </a:rPr>
              <a:t>:</a:t>
            </a:r>
            <a:r>
              <a:rPr lang="zh-CN" altLang="en-US" sz="1800" dirty="0">
                <a:latin typeface="微软雅黑" panose="020B0503020204020204" charset="-122"/>
                <a:ea typeface="微软雅黑" panose="020B0503020204020204" charset="-122"/>
                <a:cs typeface="微软雅黑" panose="020B0503020204020204" charset="-122"/>
              </a:rPr>
              <a:t>也称为</a:t>
            </a:r>
            <a:r>
              <a:rPr lang="en-US" altLang="zh-CN"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产品目录</a:t>
            </a:r>
            <a:r>
              <a:rPr lang="en-US" altLang="zh-CN" sz="1800" dirty="0">
                <a:latin typeface="微软雅黑" panose="020B0503020204020204" charset="-122"/>
                <a:ea typeface="微软雅黑" panose="020B0503020204020204" charset="-122"/>
                <a:cs typeface="微软雅黑" panose="020B0503020204020204" charset="-122"/>
                <a:sym typeface="+mn-ea"/>
              </a:rPr>
              <a:t>”</a:t>
            </a:r>
            <a:r>
              <a:rPr lang="zh-CN" altLang="en-US" sz="1800" dirty="0">
                <a:latin typeface="微软雅黑" panose="020B0503020204020204" charset="-122"/>
                <a:ea typeface="微软雅黑" panose="020B0503020204020204" charset="-122"/>
                <a:cs typeface="微软雅黑" panose="020B0503020204020204" charset="-122"/>
                <a:sym typeface="+mn-ea"/>
              </a:rPr>
              <a:t>，是企业为宣传产品而印刷的出版物。</a:t>
            </a:r>
            <a:endParaRPr lang="zh-CN" altLang="en-US" sz="1800" dirty="0">
              <a:latin typeface="微软雅黑" panose="020B0503020204020204" charset="-122"/>
              <a:ea typeface="微软雅黑" panose="020B0503020204020204" charset="-122"/>
              <a:cs typeface="微软雅黑" panose="020B0503020204020204" charset="-122"/>
            </a:endParaRPr>
          </a:p>
          <a:p>
            <a:pPr marL="342900" indent="-269875" algn="l">
              <a:buFont typeface="Arial" panose="020B0604020202020204" pitchFamily="34" charset="0"/>
              <a:buChar char="•"/>
            </a:pPr>
            <a:r>
              <a:rPr lang="zh-CN" altLang="en-US" sz="1800" dirty="0">
                <a:latin typeface="微软雅黑" panose="020B0503020204020204" charset="-122"/>
                <a:ea typeface="微软雅黑" panose="020B0503020204020204" charset="-122"/>
                <a:cs typeface="微软雅黑" panose="020B0503020204020204" charset="-122"/>
                <a:sym typeface="+mn-ea"/>
              </a:rPr>
              <a:t>产品样本的内容主要是对产品的规格、性能、特点、构造、用途、使用方法等的介绍和说明。</a:t>
            </a:r>
            <a:endParaRPr lang="zh-CN" altLang="en-US" sz="1800" dirty="0">
              <a:latin typeface="微软雅黑" panose="020B0503020204020204" charset="-122"/>
              <a:ea typeface="微软雅黑" panose="020B0503020204020204" charset="-122"/>
              <a:cs typeface="微软雅黑" panose="020B0503020204020204" charset="-122"/>
            </a:endParaRPr>
          </a:p>
          <a:p>
            <a:pPr marL="342900" indent="-342900"/>
            <a:endParaRPr lang="en-US" altLang="zh-CN" sz="2000" dirty="0">
              <a:latin typeface="微软雅黑" panose="020B0503020204020204" charset="-122"/>
              <a:ea typeface="微软雅黑" panose="020B0503020204020204" charset="-122"/>
              <a:cs typeface="微软雅黑" panose="020B0503020204020204" charset="-122"/>
            </a:endParaRPr>
          </a:p>
        </p:txBody>
      </p:sp>
      <p:sp>
        <p:nvSpPr>
          <p:cNvPr id="2066" name="Text Box 3"/>
          <p:cNvSpPr/>
          <p:nvPr/>
        </p:nvSpPr>
        <p:spPr>
          <a:xfrm>
            <a:off x="3167063" y="2762250"/>
            <a:ext cx="1643062" cy="474663"/>
          </a:xfrm>
          <a:prstGeom prst="rect">
            <a:avLst/>
          </a:prstGeom>
          <a:solidFill>
            <a:srgbClr val="808080"/>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zh-CN" altLang="en-US" sz="2000" dirty="0">
                <a:solidFill>
                  <a:srgbClr val="F2F2F2"/>
                </a:solidFill>
                <a:latin typeface="微软雅黑" panose="020B0503020204020204" charset="-122"/>
                <a:ea typeface="微软雅黑" panose="020B0503020204020204" charset="-122"/>
              </a:rPr>
              <a:t>广告材料</a:t>
            </a:r>
            <a:endParaRPr lang="zh-CN" altLang="en-US" sz="2000" dirty="0">
              <a:solidFill>
                <a:srgbClr val="F2F2F2"/>
              </a:solidFill>
              <a:latin typeface="微软雅黑" panose="020B0503020204020204" charset="-122"/>
              <a:ea typeface="微软雅黑" panose="020B0503020204020204" charset="-122"/>
            </a:endParaRPr>
          </a:p>
        </p:txBody>
      </p:sp>
      <p:sp>
        <p:nvSpPr>
          <p:cNvPr id="2067" name="Text Box 3"/>
          <p:cNvSpPr/>
          <p:nvPr/>
        </p:nvSpPr>
        <p:spPr>
          <a:xfrm>
            <a:off x="5167313" y="2762250"/>
            <a:ext cx="1643062" cy="474663"/>
          </a:xfrm>
          <a:prstGeom prst="rect">
            <a:avLst/>
          </a:prstGeom>
          <a:solidFill>
            <a:srgbClr val="808080"/>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zh-CN" altLang="en-US" sz="2000">
                <a:solidFill>
                  <a:srgbClr val="F2F2F2"/>
                </a:solidFill>
                <a:latin typeface="微软雅黑" panose="020B0503020204020204" charset="-122"/>
                <a:ea typeface="微软雅黑" panose="020B0503020204020204" charset="-122"/>
              </a:rPr>
              <a:t>企业手册</a:t>
            </a:r>
            <a:endParaRPr lang="zh-CN" altLang="en-US" sz="2000">
              <a:solidFill>
                <a:srgbClr val="F2F2F2"/>
              </a:solidFill>
              <a:latin typeface="微软雅黑" panose="020B0503020204020204" charset="-122"/>
              <a:ea typeface="微软雅黑" panose="020B0503020204020204" charset="-122"/>
            </a:endParaRPr>
          </a:p>
        </p:txBody>
      </p:sp>
      <p:sp>
        <p:nvSpPr>
          <p:cNvPr id="2068" name="Text Box 3"/>
          <p:cNvSpPr/>
          <p:nvPr/>
        </p:nvSpPr>
        <p:spPr>
          <a:xfrm>
            <a:off x="7096125" y="2762250"/>
            <a:ext cx="1643063" cy="474663"/>
          </a:xfrm>
          <a:prstGeom prst="rect">
            <a:avLst/>
          </a:prstGeom>
          <a:solidFill>
            <a:srgbClr val="808080"/>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zh-CN" altLang="en-US" sz="2000">
                <a:solidFill>
                  <a:srgbClr val="F2F2F2"/>
                </a:solidFill>
                <a:latin typeface="微软雅黑" panose="020B0503020204020204" charset="-122"/>
                <a:ea typeface="微软雅黑" panose="020B0503020204020204" charset="-122"/>
              </a:rPr>
              <a:t>产品目录</a:t>
            </a:r>
            <a:endParaRPr lang="zh-CN" altLang="en-US" sz="2000">
              <a:solidFill>
                <a:srgbClr val="F2F2F2"/>
              </a:solidFill>
              <a:latin typeface="微软雅黑" panose="020B0503020204020204" charset="-122"/>
              <a:ea typeface="微软雅黑" panose="020B0503020204020204" charset="-122"/>
            </a:endParaRPr>
          </a:p>
        </p:txBody>
      </p:sp>
      <p:sp>
        <p:nvSpPr>
          <p:cNvPr id="2069" name="Text Box 3"/>
          <p:cNvSpPr/>
          <p:nvPr/>
        </p:nvSpPr>
        <p:spPr>
          <a:xfrm>
            <a:off x="2595563" y="4048125"/>
            <a:ext cx="1571625" cy="474663"/>
          </a:xfrm>
          <a:prstGeom prst="rect">
            <a:avLst/>
          </a:prstGeom>
          <a:solidFill>
            <a:srgbClr val="002D86"/>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en-US" altLang="zh-CN" sz="2000">
                <a:solidFill>
                  <a:srgbClr val="F2F2F2"/>
                </a:solidFill>
                <a:latin typeface="微软雅黑" panose="020B0503020204020204" charset="-122"/>
                <a:ea typeface="微软雅黑" panose="020B0503020204020204" charset="-122"/>
                <a:cs typeface="微软雅黑" panose="020B0503020204020204" charset="-122"/>
              </a:rPr>
              <a:t>CAD设计图</a:t>
            </a:r>
            <a:endParaRPr lang="en-US" altLang="zh-CN" sz="2000">
              <a:solidFill>
                <a:srgbClr val="F2F2F2"/>
              </a:solidFill>
              <a:latin typeface="微软雅黑" panose="020B0503020204020204" charset="-122"/>
              <a:ea typeface="微软雅黑" panose="020B0503020204020204" charset="-122"/>
              <a:cs typeface="微软雅黑" panose="020B0503020204020204" charset="-122"/>
            </a:endParaRPr>
          </a:p>
        </p:txBody>
      </p:sp>
      <p:sp>
        <p:nvSpPr>
          <p:cNvPr id="2070" name="Text Box 3"/>
          <p:cNvSpPr/>
          <p:nvPr/>
        </p:nvSpPr>
        <p:spPr>
          <a:xfrm>
            <a:off x="2524125" y="5334000"/>
            <a:ext cx="2214563" cy="474663"/>
          </a:xfrm>
          <a:prstGeom prst="rect">
            <a:avLst/>
          </a:prstGeom>
          <a:solidFill>
            <a:srgbClr val="00246C"/>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en-US" altLang="zh-CN" sz="2000">
                <a:solidFill>
                  <a:srgbClr val="F2F2F2"/>
                </a:solidFill>
                <a:latin typeface="微软雅黑" panose="020B0503020204020204" charset="-122"/>
                <a:ea typeface="微软雅黑" panose="020B0503020204020204" charset="-122"/>
                <a:cs typeface="微软雅黑" panose="020B0503020204020204" charset="-122"/>
              </a:rPr>
              <a:t> 产品音/视频材料</a:t>
            </a:r>
            <a:endParaRPr lang="en-US" altLang="zh-CN" sz="2000">
              <a:solidFill>
                <a:srgbClr val="F2F2F2"/>
              </a:solidFill>
              <a:latin typeface="微软雅黑" panose="020B0503020204020204" charset="-122"/>
              <a:ea typeface="微软雅黑" panose="020B0503020204020204" charset="-122"/>
              <a:cs typeface="微软雅黑" panose="020B0503020204020204" charset="-122"/>
            </a:endParaRPr>
          </a:p>
        </p:txBody>
      </p:sp>
      <p:sp>
        <p:nvSpPr>
          <p:cNvPr id="2071" name="Text Box 3"/>
          <p:cNvSpPr/>
          <p:nvPr/>
        </p:nvSpPr>
        <p:spPr>
          <a:xfrm>
            <a:off x="5524500" y="5334000"/>
            <a:ext cx="1928813" cy="474663"/>
          </a:xfrm>
          <a:prstGeom prst="rect">
            <a:avLst/>
          </a:prstGeom>
          <a:solidFill>
            <a:srgbClr val="00246C"/>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en-US" altLang="zh-CN" sz="2000">
                <a:solidFill>
                  <a:srgbClr val="F2F2F2"/>
                </a:solidFill>
                <a:latin typeface="微软雅黑" panose="020B0503020204020204" charset="-122"/>
                <a:ea typeface="微软雅黑" panose="020B0503020204020204" charset="-122"/>
              </a:rPr>
              <a:t>产品标准图片</a:t>
            </a:r>
            <a:endParaRPr lang="en-US" altLang="zh-CN" sz="2000">
              <a:solidFill>
                <a:srgbClr val="F2F2F2"/>
              </a:solidFill>
              <a:latin typeface="微软雅黑" panose="020B0503020204020204" charset="-122"/>
              <a:ea typeface="微软雅黑" panose="020B0503020204020204" charset="-122"/>
            </a:endParaRPr>
          </a:p>
        </p:txBody>
      </p:sp>
      <p:sp>
        <p:nvSpPr>
          <p:cNvPr id="2072" name="Text Box 3"/>
          <p:cNvSpPr/>
          <p:nvPr/>
        </p:nvSpPr>
        <p:spPr>
          <a:xfrm>
            <a:off x="8024813" y="4119563"/>
            <a:ext cx="1500187" cy="474662"/>
          </a:xfrm>
          <a:prstGeom prst="rect">
            <a:avLst/>
          </a:prstGeom>
          <a:solidFill>
            <a:schemeClr val="accent2">
              <a:lumMod val="60000"/>
              <a:lumOff val="40000"/>
            </a:schemeClr>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en-US" altLang="zh-CN" sz="2000" dirty="0" err="1">
                <a:solidFill>
                  <a:srgbClr val="F2F2F2"/>
                </a:solidFill>
                <a:latin typeface="微软雅黑" panose="020B0503020204020204" charset="-122"/>
                <a:ea typeface="微软雅黑" panose="020B0503020204020204" charset="-122"/>
              </a:rPr>
              <a:t>产品说明书</a:t>
            </a:r>
            <a:endParaRPr lang="en-US" altLang="zh-CN" sz="2000" dirty="0">
              <a:solidFill>
                <a:srgbClr val="F2F2F2"/>
              </a:solidFill>
              <a:latin typeface="微软雅黑" panose="020B0503020204020204" charset="-122"/>
              <a:ea typeface="微软雅黑" panose="020B0503020204020204" charset="-122"/>
            </a:endParaRPr>
          </a:p>
        </p:txBody>
      </p:sp>
      <p:sp>
        <p:nvSpPr>
          <p:cNvPr id="2073" name="Text Box 3"/>
          <p:cNvSpPr/>
          <p:nvPr/>
        </p:nvSpPr>
        <p:spPr>
          <a:xfrm>
            <a:off x="8239125" y="5262563"/>
            <a:ext cx="2071688" cy="474662"/>
          </a:xfrm>
          <a:prstGeom prst="rect">
            <a:avLst/>
          </a:prstGeom>
          <a:solidFill>
            <a:schemeClr val="accent2">
              <a:lumMod val="60000"/>
              <a:lumOff val="40000"/>
            </a:schemeClr>
          </a:solidFill>
          <a:ln w="12700" cap="flat" cmpd="sng">
            <a:solidFill>
              <a:srgbClr val="E7B900"/>
            </a:solidFill>
            <a:prstDash val="solid"/>
            <a:miter/>
            <a:headEnd type="none" w="med" len="med"/>
            <a:tailEnd type="none" w="med" len="med"/>
          </a:ln>
        </p:spPr>
        <p:txBody>
          <a:bodyPr tIns="82800" bIns="82800"/>
          <a:lstStyle/>
          <a:p>
            <a:pPr algn="ctr">
              <a:spcBef>
                <a:spcPct val="50000"/>
              </a:spcBef>
            </a:pPr>
            <a:r>
              <a:rPr lang="en-US" altLang="zh-CN" sz="2000">
                <a:solidFill>
                  <a:srgbClr val="F2F2F2"/>
                </a:solidFill>
                <a:latin typeface="微软雅黑" panose="020B0503020204020204" charset="-122"/>
                <a:ea typeface="微软雅黑" panose="020B0503020204020204" charset="-122"/>
              </a:rPr>
              <a:t>产品技术白皮书</a:t>
            </a:r>
            <a:endParaRPr lang="en-US" altLang="zh-CN" sz="2000">
              <a:solidFill>
                <a:srgbClr val="F2F2F2"/>
              </a:solidFill>
              <a:latin typeface="微软雅黑" panose="020B0503020204020204" charset="-122"/>
              <a:ea typeface="微软雅黑" panose="020B0503020204020204" charset="-122"/>
            </a:endParaRPr>
          </a:p>
        </p:txBody>
      </p:sp>
      <p:sp>
        <p:nvSpPr>
          <p:cNvPr id="2074" name="Oval 5"/>
          <p:cNvSpPr/>
          <p:nvPr/>
        </p:nvSpPr>
        <p:spPr>
          <a:xfrm>
            <a:off x="4953000" y="3762375"/>
            <a:ext cx="2305050" cy="1000125"/>
          </a:xfrm>
          <a:prstGeom prst="ellips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none" anchor="ctr" anchorCtr="0"/>
          <a:lstStyle/>
          <a:p>
            <a:pPr algn="ctr"/>
            <a:r>
              <a:rPr lang="zh-CN" altLang="en-US" sz="2800" dirty="0">
                <a:latin typeface="微软雅黑" panose="020B0503020204020204" charset="-122"/>
                <a:ea typeface="微软雅黑" panose="020B0503020204020204" charset="-122"/>
              </a:rPr>
              <a:t>产品样本</a:t>
            </a:r>
            <a:endParaRPr lang="zh-CN" altLang="en-US" sz="2800" dirty="0">
              <a:latin typeface="微软雅黑" panose="020B0503020204020204" charset="-122"/>
              <a:ea typeface="微软雅黑" panose="020B0503020204020204" charset="-122"/>
            </a:endParaRPr>
          </a:p>
        </p:txBody>
      </p:sp>
      <p:sp>
        <p:nvSpPr>
          <p:cNvPr id="2075" name="Text Box 3"/>
          <p:cNvSpPr/>
          <p:nvPr/>
        </p:nvSpPr>
        <p:spPr>
          <a:xfrm>
            <a:off x="4738688" y="3333750"/>
            <a:ext cx="1143000" cy="412750"/>
          </a:xfrm>
          <a:prstGeom prst="rect">
            <a:avLst/>
          </a:prstGeom>
          <a:noFill/>
          <a:ln w="12700">
            <a:noFill/>
          </a:ln>
        </p:spPr>
        <p:txBody>
          <a:bodyPr tIns="82800" bIns="82800"/>
          <a:lstStyle/>
          <a:p>
            <a:pPr algn="ctr">
              <a:spcBef>
                <a:spcPct val="50000"/>
              </a:spcBef>
            </a:pPr>
            <a:r>
              <a:rPr lang="zh-CN" altLang="en-US" sz="1600" dirty="0">
                <a:solidFill>
                  <a:srgbClr val="7F7F7F"/>
                </a:solidFill>
                <a:latin typeface="微软雅黑" panose="020B0503020204020204" charset="-122"/>
                <a:ea typeface="微软雅黑" panose="020B0503020204020204" charset="-122"/>
              </a:rPr>
              <a:t>商贸信息</a:t>
            </a:r>
            <a:endParaRPr lang="zh-CN" altLang="en-US" sz="1600" dirty="0">
              <a:solidFill>
                <a:srgbClr val="7F7F7F"/>
              </a:solidFill>
              <a:latin typeface="微软雅黑" panose="020B0503020204020204" charset="-122"/>
              <a:ea typeface="微软雅黑" panose="020B0503020204020204" charset="-122"/>
            </a:endParaRPr>
          </a:p>
        </p:txBody>
      </p:sp>
      <p:sp>
        <p:nvSpPr>
          <p:cNvPr id="2076" name="Text Box 3"/>
          <p:cNvSpPr/>
          <p:nvPr/>
        </p:nvSpPr>
        <p:spPr>
          <a:xfrm>
            <a:off x="4167188" y="4762500"/>
            <a:ext cx="1500187" cy="410845"/>
          </a:xfrm>
          <a:prstGeom prst="rect">
            <a:avLst/>
          </a:prstGeom>
          <a:noFill/>
          <a:ln w="12700">
            <a:noFill/>
          </a:ln>
        </p:spPr>
        <p:txBody>
          <a:bodyPr tIns="82800" bIns="82800">
            <a:spAutoFit/>
          </a:bodyPr>
          <a:lstStyle/>
          <a:p>
            <a:pPr algn="ctr">
              <a:spcBef>
                <a:spcPct val="50000"/>
              </a:spcBef>
            </a:pPr>
            <a:r>
              <a:rPr lang="zh-CN" altLang="en-US" sz="1600">
                <a:solidFill>
                  <a:srgbClr val="0634F8"/>
                </a:solidFill>
                <a:latin typeface="微软雅黑" panose="020B0503020204020204" charset="-122"/>
                <a:ea typeface="微软雅黑" panose="020B0503020204020204" charset="-122"/>
              </a:rPr>
              <a:t>工程资料信息</a:t>
            </a:r>
            <a:endParaRPr lang="zh-CN" altLang="en-US" sz="1600">
              <a:solidFill>
                <a:srgbClr val="0634F8"/>
              </a:solidFill>
              <a:latin typeface="微软雅黑" panose="020B0503020204020204" charset="-122"/>
              <a:ea typeface="微软雅黑" panose="020B0503020204020204" charset="-122"/>
            </a:endParaRPr>
          </a:p>
        </p:txBody>
      </p:sp>
      <p:sp>
        <p:nvSpPr>
          <p:cNvPr id="2077" name="Text Box 3"/>
          <p:cNvSpPr/>
          <p:nvPr/>
        </p:nvSpPr>
        <p:spPr>
          <a:xfrm>
            <a:off x="6881813" y="4691063"/>
            <a:ext cx="1285875" cy="410845"/>
          </a:xfrm>
          <a:prstGeom prst="rect">
            <a:avLst/>
          </a:prstGeom>
          <a:noFill/>
          <a:ln w="12700">
            <a:noFill/>
          </a:ln>
        </p:spPr>
        <p:txBody>
          <a:bodyPr tIns="82800" bIns="82800">
            <a:spAutoFit/>
          </a:bodyPr>
          <a:lstStyle/>
          <a:p>
            <a:pPr algn="ctr">
              <a:spcBef>
                <a:spcPct val="50000"/>
              </a:spcBef>
            </a:pPr>
            <a:r>
              <a:rPr lang="zh-CN" altLang="en-US" sz="1600">
                <a:solidFill>
                  <a:srgbClr val="2B7D1D"/>
                </a:solidFill>
                <a:latin typeface="微软雅黑" panose="020B0503020204020204" charset="-122"/>
                <a:ea typeface="微软雅黑" panose="020B0503020204020204" charset="-122"/>
              </a:rPr>
              <a:t>科技信息</a:t>
            </a:r>
            <a:endParaRPr lang="zh-CN" altLang="en-US" sz="1600">
              <a:solidFill>
                <a:srgbClr val="2B7D1D"/>
              </a:solidFill>
              <a:latin typeface="微软雅黑" panose="020B0503020204020204" charset="-122"/>
              <a:ea typeface="微软雅黑" panose="020B0503020204020204" charset="-122"/>
            </a:endParaRPr>
          </a:p>
        </p:txBody>
      </p:sp>
      <p:sp>
        <p:nvSpPr>
          <p:cNvPr id="277538" name="Rectangle 34"/>
          <p:cNvSpPr/>
          <p:nvPr/>
        </p:nvSpPr>
        <p:spPr>
          <a:xfrm>
            <a:off x="4418965" y="271145"/>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什么是产品样本</a:t>
            </a:r>
            <a:endParaRPr lang="zh-CN" altLang="en-US" dirty="0">
              <a:solidFill>
                <a:schemeClr val="bg1"/>
              </a:solidFill>
              <a:latin typeface="Arial" panose="020B0604020202020204" pitchFamily="34" charset="0"/>
              <a:ea typeface="微软雅黑" panose="020B0503020204020204" charset="-122"/>
            </a:endParaRPr>
          </a:p>
        </p:txBody>
      </p:sp>
      <p:sp>
        <p:nvSpPr>
          <p:cNvPr id="3" name="文本框 2"/>
          <p:cNvSpPr txBox="1"/>
          <p:nvPr/>
        </p:nvSpPr>
        <p:spPr>
          <a:xfrm>
            <a:off x="1902460" y="2102485"/>
            <a:ext cx="1783080" cy="368300"/>
          </a:xfrm>
          <a:prstGeom prst="rect">
            <a:avLst/>
          </a:prstGeom>
          <a:noFill/>
        </p:spPr>
        <p:txBody>
          <a:bodyPr wrap="none" rtlCol="0" anchor="t">
            <a:spAutoFit/>
          </a:bodyPr>
          <a:lstStyle/>
          <a:p>
            <a:r>
              <a:rPr lang="zh-CN" altLang="en-US">
                <a:latin typeface="微软雅黑" panose="020B0503020204020204" charset="-122"/>
                <a:ea typeface="微软雅黑" panose="020B0503020204020204" charset="-122"/>
                <a:cs typeface="微软雅黑" panose="020B0503020204020204" charset="-122"/>
                <a:sym typeface="+mn-ea"/>
              </a:rPr>
              <a:t>产品样本包括：</a:t>
            </a:r>
            <a:endParaRPr lang="zh-CN" altLang="en-US"/>
          </a:p>
        </p:txBody>
      </p:sp>
      <p:pic>
        <p:nvPicPr>
          <p:cNvPr id="9" name="图片 8" descr="9621eab6c2b6b07180a9b4c0c48cfd8"/>
          <p:cNvPicPr>
            <a:picLocks noChangeAspect="1"/>
          </p:cNvPicPr>
          <p:nvPr/>
        </p:nvPicPr>
        <p:blipFill>
          <a:blip r:embed="rId1"/>
          <a:srcRect b="32694"/>
          <a:stretch>
            <a:fillRect/>
          </a:stretch>
        </p:blipFill>
        <p:spPr>
          <a:xfrm>
            <a:off x="8872855" y="103505"/>
            <a:ext cx="652145" cy="521970"/>
          </a:xfrm>
          <a:prstGeom prst="rect">
            <a:avLst/>
          </a:prstGeom>
        </p:spPr>
      </p:pic>
      <p:sp>
        <p:nvSpPr>
          <p:cNvPr id="12" name="文本框 11"/>
          <p:cNvSpPr txBox="1"/>
          <p:nvPr/>
        </p:nvSpPr>
        <p:spPr>
          <a:xfrm>
            <a:off x="9437370" y="103505"/>
            <a:ext cx="276288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p:wipe dir="r"/>
      </p:transition>
    </mc:Choice>
    <mc:Fallback>
      <p:transition spd="slow">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椭圆 5"/>
          <p:cNvSpPr/>
          <p:nvPr/>
        </p:nvSpPr>
        <p:spPr>
          <a:xfrm>
            <a:off x="4353560" y="2900045"/>
            <a:ext cx="3463290" cy="3463290"/>
          </a:xfrm>
          <a:prstGeom prst="ellipse">
            <a:avLst/>
          </a:prstGeom>
          <a:noFill/>
          <a:ln w="22225" cmpd="sng">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直角三角形 31"/>
          <p:cNvSpPr/>
          <p:nvPr/>
        </p:nvSpPr>
        <p:spPr>
          <a:xfrm flipH="1">
            <a:off x="5997575" y="644906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7" name="组合 16"/>
          <p:cNvGrpSpPr/>
          <p:nvPr/>
        </p:nvGrpSpPr>
        <p:grpSpPr>
          <a:xfrm>
            <a:off x="-5080" y="300990"/>
            <a:ext cx="1562735" cy="456565"/>
            <a:chOff x="-8" y="474"/>
            <a:chExt cx="2461" cy="719"/>
          </a:xfrm>
        </p:grpSpPr>
        <p:sp>
          <p:nvSpPr>
            <p:cNvPr id="18" name="等腰三角形 17"/>
            <p:cNvSpPr/>
            <p:nvPr/>
          </p:nvSpPr>
          <p:spPr>
            <a:xfrm rot="16200000" flipH="1" flipV="1">
              <a:off x="-117" y="583"/>
              <a:ext cx="719" cy="50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373" y="520"/>
              <a:ext cx="2080" cy="628"/>
            </a:xfrm>
            <a:prstGeom prst="rect">
              <a:avLst/>
            </a:prstGeom>
            <a:noFill/>
          </p:spPr>
          <p:txBody>
            <a:bodyPr wrap="square" rtlCol="0">
              <a:spAutoFit/>
            </a:bodyPr>
            <a:lstStyle/>
            <a:p>
              <a:pPr algn="ctr"/>
              <a:r>
                <a:rPr lang="zh-CN" altLang="en-US" sz="2000" b="1">
                  <a:solidFill>
                    <a:schemeClr val="accent1">
                      <a:lumMod val="75000"/>
                    </a:schemeClr>
                  </a:solidFill>
                  <a:sym typeface="+mn-ea"/>
                </a:rPr>
                <a:t>样本价值</a:t>
              </a:r>
              <a:endParaRPr lang="zh-CN" altLang="en-US" sz="2000" b="1">
                <a:solidFill>
                  <a:schemeClr val="accent1">
                    <a:lumMod val="75000"/>
                  </a:schemeClr>
                </a:solidFill>
              </a:endParaRPr>
            </a:p>
          </p:txBody>
        </p:sp>
      </p:grpSp>
      <p:sp>
        <p:nvSpPr>
          <p:cNvPr id="22" name="椭圆 21"/>
          <p:cNvSpPr/>
          <p:nvPr/>
        </p:nvSpPr>
        <p:spPr>
          <a:xfrm>
            <a:off x="4356735" y="2900045"/>
            <a:ext cx="3463290" cy="3463290"/>
          </a:xfrm>
          <a:prstGeom prst="ellipse">
            <a:avLst/>
          </a:prstGeom>
          <a:noFill/>
          <a:ln w="22225" cmpd="sng">
            <a:solidFill>
              <a:schemeClr val="bg2">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5172075" y="3715385"/>
            <a:ext cx="1833245" cy="1833245"/>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461000" y="4032885"/>
            <a:ext cx="1341755" cy="1198880"/>
          </a:xfrm>
          <a:prstGeom prst="rect">
            <a:avLst/>
          </a:prstGeom>
          <a:noFill/>
        </p:spPr>
        <p:txBody>
          <a:bodyPr wrap="square" rtlCol="0">
            <a:spAutoFit/>
          </a:bodyPr>
          <a:lstStyle/>
          <a:p>
            <a:pPr algn="ctr"/>
            <a:r>
              <a:rPr lang="zh-CN" altLang="en-US" sz="3600" b="1">
                <a:solidFill>
                  <a:schemeClr val="accent1">
                    <a:lumMod val="75000"/>
                  </a:schemeClr>
                </a:solidFill>
              </a:rPr>
              <a:t>产品</a:t>
            </a:r>
            <a:endParaRPr lang="zh-CN" altLang="en-US" sz="3600" b="1">
              <a:solidFill>
                <a:schemeClr val="accent1">
                  <a:lumMod val="75000"/>
                </a:schemeClr>
              </a:solidFill>
            </a:endParaRPr>
          </a:p>
          <a:p>
            <a:pPr algn="ctr"/>
            <a:r>
              <a:rPr lang="zh-CN" altLang="en-US" sz="3600" b="1">
                <a:solidFill>
                  <a:schemeClr val="accent1">
                    <a:lumMod val="75000"/>
                  </a:schemeClr>
                </a:solidFill>
              </a:rPr>
              <a:t>样本</a:t>
            </a:r>
            <a:endParaRPr lang="zh-CN" altLang="en-US" sz="3600" b="1">
              <a:solidFill>
                <a:schemeClr val="accent1">
                  <a:lumMod val="75000"/>
                </a:schemeClr>
              </a:solidFill>
            </a:endParaRPr>
          </a:p>
        </p:txBody>
      </p:sp>
      <p:grpSp>
        <p:nvGrpSpPr>
          <p:cNvPr id="2" name="组合 1"/>
          <p:cNvGrpSpPr/>
          <p:nvPr/>
        </p:nvGrpSpPr>
        <p:grpSpPr>
          <a:xfrm>
            <a:off x="4469765" y="3103245"/>
            <a:ext cx="735330" cy="735330"/>
            <a:chOff x="7039" y="3561"/>
            <a:chExt cx="1158" cy="1158"/>
          </a:xfrm>
        </p:grpSpPr>
        <p:sp>
          <p:nvSpPr>
            <p:cNvPr id="28" name="椭圆 27"/>
            <p:cNvSpPr/>
            <p:nvPr/>
          </p:nvSpPr>
          <p:spPr>
            <a:xfrm>
              <a:off x="7039" y="3561"/>
              <a:ext cx="1159" cy="1159"/>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4" name="图片 33" descr="3734407"/>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7284" y="3807"/>
              <a:ext cx="668" cy="668"/>
            </a:xfrm>
            <a:prstGeom prst="rect">
              <a:avLst/>
            </a:prstGeom>
          </p:spPr>
        </p:pic>
      </p:grpSp>
      <p:grpSp>
        <p:nvGrpSpPr>
          <p:cNvPr id="3" name="组合 2"/>
          <p:cNvGrpSpPr/>
          <p:nvPr/>
        </p:nvGrpSpPr>
        <p:grpSpPr>
          <a:xfrm>
            <a:off x="6985635" y="3089275"/>
            <a:ext cx="735330" cy="735330"/>
            <a:chOff x="11001" y="3539"/>
            <a:chExt cx="1158" cy="1158"/>
          </a:xfrm>
        </p:grpSpPr>
        <p:sp>
          <p:nvSpPr>
            <p:cNvPr id="27" name="椭圆 26"/>
            <p:cNvSpPr/>
            <p:nvPr/>
          </p:nvSpPr>
          <p:spPr>
            <a:xfrm>
              <a:off x="11001" y="3539"/>
              <a:ext cx="1159" cy="115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descr="4128239"/>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46" y="3807"/>
              <a:ext cx="668" cy="668"/>
            </a:xfrm>
            <a:prstGeom prst="rect">
              <a:avLst/>
            </a:prstGeom>
          </p:spPr>
        </p:pic>
      </p:grpSp>
      <p:grpSp>
        <p:nvGrpSpPr>
          <p:cNvPr id="4" name="组合 3"/>
          <p:cNvGrpSpPr/>
          <p:nvPr/>
        </p:nvGrpSpPr>
        <p:grpSpPr>
          <a:xfrm>
            <a:off x="4469765" y="5370195"/>
            <a:ext cx="735330" cy="735330"/>
            <a:chOff x="7039" y="7131"/>
            <a:chExt cx="1158" cy="1158"/>
          </a:xfrm>
        </p:grpSpPr>
        <p:sp>
          <p:nvSpPr>
            <p:cNvPr id="30" name="椭圆 29"/>
            <p:cNvSpPr/>
            <p:nvPr/>
          </p:nvSpPr>
          <p:spPr>
            <a:xfrm>
              <a:off x="7039" y="7131"/>
              <a:ext cx="1159" cy="115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6" name="图片 35" descr="3504213"/>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85" y="7377"/>
              <a:ext cx="667" cy="667"/>
            </a:xfrm>
            <a:prstGeom prst="rect">
              <a:avLst/>
            </a:prstGeom>
          </p:spPr>
        </p:pic>
      </p:grpSp>
      <p:grpSp>
        <p:nvGrpSpPr>
          <p:cNvPr id="5" name="组合 4"/>
          <p:cNvGrpSpPr/>
          <p:nvPr/>
        </p:nvGrpSpPr>
        <p:grpSpPr>
          <a:xfrm>
            <a:off x="7084060" y="5370195"/>
            <a:ext cx="735330" cy="735330"/>
            <a:chOff x="11156" y="7131"/>
            <a:chExt cx="1158" cy="1158"/>
          </a:xfrm>
        </p:grpSpPr>
        <p:sp>
          <p:nvSpPr>
            <p:cNvPr id="29" name="椭圆 28"/>
            <p:cNvSpPr/>
            <p:nvPr/>
          </p:nvSpPr>
          <p:spPr>
            <a:xfrm>
              <a:off x="11156" y="7131"/>
              <a:ext cx="1159" cy="1159"/>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7" name="图片 36" descr="4584010"/>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02" y="7377"/>
              <a:ext cx="667" cy="667"/>
            </a:xfrm>
            <a:prstGeom prst="rect">
              <a:avLst/>
            </a:prstGeom>
          </p:spPr>
        </p:pic>
      </p:grpSp>
      <p:sp>
        <p:nvSpPr>
          <p:cNvPr id="40" name="任意多边形 39"/>
          <p:cNvSpPr/>
          <p:nvPr/>
        </p:nvSpPr>
        <p:spPr>
          <a:xfrm>
            <a:off x="7607300" y="2638425"/>
            <a:ext cx="1890395" cy="565150"/>
          </a:xfrm>
          <a:custGeom>
            <a:avLst/>
            <a:gdLst>
              <a:gd name="connisteX0" fmla="*/ 0 w 3044825"/>
              <a:gd name="connsiteY0" fmla="*/ 605790 h 605790"/>
              <a:gd name="connisteX1" fmla="*/ 908685 w 3044825"/>
              <a:gd name="connsiteY1" fmla="*/ 0 h 605790"/>
              <a:gd name="connisteX2" fmla="*/ 3044825 w 3044825"/>
              <a:gd name="connsiteY2" fmla="*/ 0 h 605790"/>
            </a:gdLst>
            <a:ahLst/>
            <a:cxnLst>
              <a:cxn ang="0">
                <a:pos x="connisteX0" y="connsiteY0"/>
              </a:cxn>
              <a:cxn ang="0">
                <a:pos x="connisteX1" y="connsiteY1"/>
              </a:cxn>
              <a:cxn ang="0">
                <a:pos x="connisteX2" y="connsiteY2"/>
              </a:cxn>
            </a:cxnLst>
            <a:rect l="l" t="t" r="r" b="b"/>
            <a:pathLst>
              <a:path w="3044825" h="605790">
                <a:moveTo>
                  <a:pt x="0" y="605790"/>
                </a:moveTo>
                <a:lnTo>
                  <a:pt x="908685" y="0"/>
                </a:lnTo>
                <a:lnTo>
                  <a:pt x="3044825" y="0"/>
                </a:lnTo>
              </a:path>
            </a:pathLst>
          </a:custGeom>
          <a:noFill/>
          <a:ln>
            <a:solidFill>
              <a:srgbClr val="9DC3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7607300" y="4961255"/>
            <a:ext cx="1890395" cy="565150"/>
          </a:xfrm>
          <a:custGeom>
            <a:avLst/>
            <a:gdLst>
              <a:gd name="connisteX0" fmla="*/ 0 w 3044825"/>
              <a:gd name="connsiteY0" fmla="*/ 605790 h 605790"/>
              <a:gd name="connisteX1" fmla="*/ 908685 w 3044825"/>
              <a:gd name="connsiteY1" fmla="*/ 0 h 605790"/>
              <a:gd name="connisteX2" fmla="*/ 3044825 w 3044825"/>
              <a:gd name="connsiteY2" fmla="*/ 0 h 605790"/>
            </a:gdLst>
            <a:ahLst/>
            <a:cxnLst>
              <a:cxn ang="0">
                <a:pos x="connisteX0" y="connsiteY0"/>
              </a:cxn>
              <a:cxn ang="0">
                <a:pos x="connisteX1" y="connsiteY1"/>
              </a:cxn>
              <a:cxn ang="0">
                <a:pos x="connisteX2" y="connsiteY2"/>
              </a:cxn>
            </a:cxnLst>
            <a:rect l="l" t="t" r="r" b="b"/>
            <a:pathLst>
              <a:path w="3044825" h="605790">
                <a:moveTo>
                  <a:pt x="0" y="605790"/>
                </a:moveTo>
                <a:lnTo>
                  <a:pt x="908685" y="0"/>
                </a:lnTo>
                <a:lnTo>
                  <a:pt x="3044825" y="0"/>
                </a:lnTo>
              </a:path>
            </a:pathLst>
          </a:custGeom>
          <a:noFill/>
          <a:ln>
            <a:solidFill>
              <a:srgbClr val="F4B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8213090" y="2178050"/>
            <a:ext cx="2250440" cy="460375"/>
          </a:xfrm>
          <a:prstGeom prst="rect">
            <a:avLst/>
          </a:prstGeom>
          <a:noFill/>
        </p:spPr>
        <p:txBody>
          <a:bodyPr wrap="square" rtlCol="0">
            <a:spAutoFit/>
          </a:bodyPr>
          <a:lstStyle/>
          <a:p>
            <a:pPr algn="ctr"/>
            <a:r>
              <a:rPr lang="zh-CN" altLang="en-US" sz="2400" b="1">
                <a:solidFill>
                  <a:srgbClr val="9DC3E6"/>
                </a:solidFill>
                <a:sym typeface="+mn-ea"/>
              </a:rPr>
              <a:t>工程技术教育</a:t>
            </a:r>
            <a:endParaRPr lang="zh-CN" altLang="en-US" sz="2400" b="1">
              <a:solidFill>
                <a:srgbClr val="9DC3E6"/>
              </a:solidFill>
            </a:endParaRPr>
          </a:p>
        </p:txBody>
      </p:sp>
      <p:sp>
        <p:nvSpPr>
          <p:cNvPr id="43" name="文本框 42"/>
          <p:cNvSpPr txBox="1"/>
          <p:nvPr/>
        </p:nvSpPr>
        <p:spPr>
          <a:xfrm>
            <a:off x="8213090" y="2900045"/>
            <a:ext cx="3406140" cy="929640"/>
          </a:xfrm>
          <a:prstGeom prst="rect">
            <a:avLst/>
          </a:prstGeom>
          <a:noFill/>
        </p:spPr>
        <p:txBody>
          <a:bodyPr wrap="square" rtlCol="0">
            <a:spAutoFit/>
          </a:bodyPr>
          <a:lstStyle/>
          <a:p>
            <a:pPr>
              <a:lnSpc>
                <a:spcPct val="130000"/>
              </a:lnSpc>
            </a:pPr>
            <a:r>
              <a:rPr lang="zh-CN" altLang="en-US" sz="1400">
                <a:latin typeface="微软雅黑" panose="020B0503020204020204" charset="-122"/>
                <a:ea typeface="微软雅黑" panose="020B0503020204020204" charset="-122"/>
                <a:cs typeface="微软雅黑" panose="020B0503020204020204" charset="-122"/>
                <a:sym typeface="+mn-ea"/>
              </a:rPr>
              <a:t>学习国内外先进产品信息，使学生置身于 先进和丰富产品之中 ，学习先进产品的精华 ，丰富了教学内容和科研材料 。</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6" name="文本框 45"/>
          <p:cNvSpPr txBox="1"/>
          <p:nvPr/>
        </p:nvSpPr>
        <p:spPr>
          <a:xfrm>
            <a:off x="8213090" y="4514850"/>
            <a:ext cx="2294255" cy="460375"/>
          </a:xfrm>
          <a:prstGeom prst="rect">
            <a:avLst/>
          </a:prstGeom>
          <a:noFill/>
        </p:spPr>
        <p:txBody>
          <a:bodyPr wrap="square" rtlCol="0">
            <a:spAutoFit/>
          </a:bodyPr>
          <a:lstStyle/>
          <a:p>
            <a:pPr algn="ctr"/>
            <a:r>
              <a:rPr lang="zh-CN" altLang="en-US" sz="2400" b="1">
                <a:solidFill>
                  <a:srgbClr val="F4B183"/>
                </a:solidFill>
                <a:sym typeface="+mn-ea"/>
              </a:rPr>
              <a:t>保存工业文化</a:t>
            </a:r>
            <a:endParaRPr lang="zh-CN" altLang="en-US" sz="2400" b="1">
              <a:solidFill>
                <a:srgbClr val="F4B183"/>
              </a:solidFill>
            </a:endParaRPr>
          </a:p>
        </p:txBody>
      </p:sp>
      <p:sp>
        <p:nvSpPr>
          <p:cNvPr id="47" name="文本框 46"/>
          <p:cNvSpPr txBox="1"/>
          <p:nvPr/>
        </p:nvSpPr>
        <p:spPr>
          <a:xfrm>
            <a:off x="8213090" y="5180965"/>
            <a:ext cx="3406140" cy="650240"/>
          </a:xfrm>
          <a:prstGeom prst="rect">
            <a:avLst/>
          </a:prstGeom>
          <a:noFill/>
        </p:spPr>
        <p:txBody>
          <a:bodyPr wrap="square" rtlCol="0">
            <a:spAutoFit/>
          </a:bodyPr>
          <a:lstStyle/>
          <a:p>
            <a:pPr>
              <a:lnSpc>
                <a:spcPct val="130000"/>
              </a:lnSpc>
            </a:pPr>
            <a:r>
              <a:rPr lang="zh-CN" altLang="en-US" sz="1400">
                <a:latin typeface="微软雅黑" panose="020B0503020204020204" charset="-122"/>
                <a:ea typeface="微软雅黑" panose="020B0503020204020204" charset="-122"/>
                <a:cs typeface="微软雅黑" panose="020B0503020204020204" charset="-122"/>
                <a:sym typeface="+mn-ea"/>
              </a:rPr>
              <a:t>通过产品潜在信息追踪查阅与分析、研究 , 可以获得深度的科技情报 。</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48" name="任意多边形 47"/>
          <p:cNvSpPr/>
          <p:nvPr/>
        </p:nvSpPr>
        <p:spPr>
          <a:xfrm flipH="1">
            <a:off x="2766060" y="2638425"/>
            <a:ext cx="1890395" cy="565150"/>
          </a:xfrm>
          <a:custGeom>
            <a:avLst/>
            <a:gdLst>
              <a:gd name="connisteX0" fmla="*/ 0 w 3044825"/>
              <a:gd name="connsiteY0" fmla="*/ 605790 h 605790"/>
              <a:gd name="connisteX1" fmla="*/ 908685 w 3044825"/>
              <a:gd name="connsiteY1" fmla="*/ 0 h 605790"/>
              <a:gd name="connisteX2" fmla="*/ 3044825 w 3044825"/>
              <a:gd name="connsiteY2" fmla="*/ 0 h 605790"/>
            </a:gdLst>
            <a:ahLst/>
            <a:cxnLst>
              <a:cxn ang="0">
                <a:pos x="connisteX0" y="connsiteY0"/>
              </a:cxn>
              <a:cxn ang="0">
                <a:pos x="connisteX1" y="connsiteY1"/>
              </a:cxn>
              <a:cxn ang="0">
                <a:pos x="connisteX2" y="connsiteY2"/>
              </a:cxn>
            </a:cxnLst>
            <a:rect l="l" t="t" r="r" b="b"/>
            <a:pathLst>
              <a:path w="3044825" h="605790">
                <a:moveTo>
                  <a:pt x="0" y="605790"/>
                </a:moveTo>
                <a:lnTo>
                  <a:pt x="908685" y="0"/>
                </a:lnTo>
                <a:lnTo>
                  <a:pt x="3044825" y="0"/>
                </a:lnTo>
              </a:path>
            </a:pathLst>
          </a:custGeom>
          <a:noFill/>
          <a:ln>
            <a:solidFill>
              <a:srgbClr val="A9D1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49"/>
          <p:cNvSpPr txBox="1"/>
          <p:nvPr/>
        </p:nvSpPr>
        <p:spPr>
          <a:xfrm>
            <a:off x="1893570" y="4500880"/>
            <a:ext cx="2085340" cy="460375"/>
          </a:xfrm>
          <a:prstGeom prst="rect">
            <a:avLst/>
          </a:prstGeom>
          <a:noFill/>
        </p:spPr>
        <p:txBody>
          <a:bodyPr wrap="square" rtlCol="0">
            <a:spAutoFit/>
          </a:bodyPr>
          <a:lstStyle/>
          <a:p>
            <a:pPr algn="ctr"/>
            <a:r>
              <a:rPr lang="zh-CN" altLang="en-US" sz="2400" b="1">
                <a:solidFill>
                  <a:srgbClr val="FFD966"/>
                </a:solidFill>
                <a:sym typeface="+mn-ea"/>
              </a:rPr>
              <a:t>科技成果转化</a:t>
            </a:r>
            <a:endParaRPr lang="zh-CN" altLang="en-US" sz="2400" b="1">
              <a:solidFill>
                <a:srgbClr val="FFD966"/>
              </a:solidFill>
            </a:endParaRPr>
          </a:p>
        </p:txBody>
      </p:sp>
      <p:sp>
        <p:nvSpPr>
          <p:cNvPr id="51" name="文本框 50"/>
          <p:cNvSpPr txBox="1"/>
          <p:nvPr/>
        </p:nvSpPr>
        <p:spPr>
          <a:xfrm>
            <a:off x="572770" y="5180965"/>
            <a:ext cx="3406140" cy="929640"/>
          </a:xfrm>
          <a:prstGeom prst="rect">
            <a:avLst/>
          </a:prstGeom>
          <a:noFill/>
        </p:spPr>
        <p:txBody>
          <a:bodyPr wrap="square" rtlCol="0">
            <a:spAutoFit/>
          </a:bodyPr>
          <a:lstStyle/>
          <a:p>
            <a:pPr>
              <a:lnSpc>
                <a:spcPct val="130000"/>
              </a:lnSpc>
            </a:pPr>
            <a:r>
              <a:rPr lang="zh-CN" altLang="en-US" sz="1400">
                <a:latin typeface="微软雅黑" panose="020B0503020204020204" charset="-122"/>
                <a:ea typeface="微软雅黑" panose="020B0503020204020204" charset="-122"/>
                <a:cs typeface="微软雅黑" panose="020B0503020204020204" charset="-122"/>
                <a:sym typeface="+mn-ea"/>
              </a:rPr>
              <a:t>技术方面产品样本展示了最新科技成果 ，数据翔实，材料具体，形象直观 ，可以应用于不同场景的应用与转化。</a:t>
            </a:r>
            <a:endParaRPr lang="zh-CN" altLang="en-US" sz="1400">
              <a:latin typeface="微软雅黑" panose="020B0503020204020204" charset="-122"/>
              <a:ea typeface="微软雅黑" panose="020B0503020204020204" charset="-122"/>
              <a:cs typeface="微软雅黑" panose="020B0503020204020204" charset="-122"/>
              <a:sym typeface="+mn-ea"/>
            </a:endParaRPr>
          </a:p>
        </p:txBody>
      </p:sp>
      <p:sp>
        <p:nvSpPr>
          <p:cNvPr id="53" name="文本框 52"/>
          <p:cNvSpPr txBox="1"/>
          <p:nvPr/>
        </p:nvSpPr>
        <p:spPr>
          <a:xfrm>
            <a:off x="2419985" y="2178050"/>
            <a:ext cx="1558925" cy="460375"/>
          </a:xfrm>
          <a:prstGeom prst="rect">
            <a:avLst/>
          </a:prstGeom>
          <a:noFill/>
        </p:spPr>
        <p:txBody>
          <a:bodyPr wrap="square" rtlCol="0">
            <a:spAutoFit/>
          </a:bodyPr>
          <a:lstStyle/>
          <a:p>
            <a:pPr algn="ctr"/>
            <a:r>
              <a:rPr lang="zh-CN" altLang="en-US" sz="2400" b="1">
                <a:solidFill>
                  <a:srgbClr val="A9D18E"/>
                </a:solidFill>
                <a:sym typeface="+mn-ea"/>
              </a:rPr>
              <a:t>自主创新</a:t>
            </a:r>
            <a:endParaRPr lang="zh-CN" altLang="en-US" sz="2400" b="1">
              <a:solidFill>
                <a:srgbClr val="A9D18E"/>
              </a:solidFill>
            </a:endParaRPr>
          </a:p>
        </p:txBody>
      </p:sp>
      <p:sp>
        <p:nvSpPr>
          <p:cNvPr id="54" name="文本框 53"/>
          <p:cNvSpPr txBox="1"/>
          <p:nvPr/>
        </p:nvSpPr>
        <p:spPr>
          <a:xfrm>
            <a:off x="572770" y="2900045"/>
            <a:ext cx="3406140" cy="1209675"/>
          </a:xfrm>
          <a:prstGeom prst="rect">
            <a:avLst/>
          </a:prstGeom>
          <a:noFill/>
        </p:spPr>
        <p:txBody>
          <a:bodyPr wrap="square" rtlCol="0">
            <a:spAutoFit/>
          </a:bodyPr>
          <a:lstStyle/>
          <a:p>
            <a:pPr>
              <a:lnSpc>
                <a:spcPct val="130000"/>
              </a:lnSpc>
            </a:pPr>
            <a:r>
              <a:rPr lang="zh-CN" altLang="en-US" sz="1400" dirty="0">
                <a:latin typeface="微软雅黑" panose="020B0503020204020204" charset="-122"/>
                <a:ea typeface="微软雅黑" panose="020B0503020204020204" charset="-122"/>
                <a:cs typeface="微软雅黑" panose="020B0503020204020204" charset="-122"/>
                <a:sym typeface="+mn-ea"/>
              </a:rPr>
              <a:t>产品样本含有的技术数据与尺寸等信息 , 对于技术开发极其重要又简明扼要 , 便于快速、便捷地吸取 , 用于技术开发显然具有较高的可靠性。</a:t>
            </a:r>
            <a:endParaRPr lang="zh-CN" altLang="en-US" sz="1400" dirty="0">
              <a:latin typeface="微软雅黑" panose="020B0503020204020204" charset="-122"/>
              <a:ea typeface="微软雅黑" panose="020B0503020204020204" charset="-122"/>
              <a:cs typeface="微软雅黑" panose="020B0503020204020204" charset="-122"/>
              <a:sym typeface="+mn-ea"/>
            </a:endParaRPr>
          </a:p>
        </p:txBody>
      </p:sp>
      <p:sp>
        <p:nvSpPr>
          <p:cNvPr id="55" name="任意多边形 54"/>
          <p:cNvSpPr/>
          <p:nvPr/>
        </p:nvSpPr>
        <p:spPr>
          <a:xfrm flipH="1">
            <a:off x="2766060" y="4975225"/>
            <a:ext cx="1890395" cy="565150"/>
          </a:xfrm>
          <a:custGeom>
            <a:avLst/>
            <a:gdLst>
              <a:gd name="connisteX0" fmla="*/ 0 w 3044825"/>
              <a:gd name="connsiteY0" fmla="*/ 605790 h 605790"/>
              <a:gd name="connisteX1" fmla="*/ 908685 w 3044825"/>
              <a:gd name="connsiteY1" fmla="*/ 0 h 605790"/>
              <a:gd name="connisteX2" fmla="*/ 3044825 w 3044825"/>
              <a:gd name="connsiteY2" fmla="*/ 0 h 605790"/>
            </a:gdLst>
            <a:ahLst/>
            <a:cxnLst>
              <a:cxn ang="0">
                <a:pos x="connisteX0" y="connsiteY0"/>
              </a:cxn>
              <a:cxn ang="0">
                <a:pos x="connisteX1" y="connsiteY1"/>
              </a:cxn>
              <a:cxn ang="0">
                <a:pos x="connisteX2" y="connsiteY2"/>
              </a:cxn>
            </a:cxnLst>
            <a:rect l="l" t="t" r="r" b="b"/>
            <a:pathLst>
              <a:path w="3044825" h="605790">
                <a:moveTo>
                  <a:pt x="0" y="605790"/>
                </a:moveTo>
                <a:lnTo>
                  <a:pt x="908685" y="0"/>
                </a:lnTo>
                <a:lnTo>
                  <a:pt x="3044825" y="0"/>
                </a:lnTo>
              </a:path>
            </a:pathLst>
          </a:custGeom>
          <a:noFill/>
          <a:ln>
            <a:solidFill>
              <a:srgbClr val="FFD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392555" y="938530"/>
            <a:ext cx="9845040" cy="975995"/>
          </a:xfrm>
          <a:prstGeom prst="rect">
            <a:avLst/>
          </a:prstGeom>
          <a:noFill/>
        </p:spPr>
        <p:txBody>
          <a:bodyPr wrap="square" rtlCol="0">
            <a:spAutoFit/>
          </a:bodyPr>
          <a:lstStyle/>
          <a:p>
            <a:pPr>
              <a:lnSpc>
                <a:spcPct val="120000"/>
              </a:lnSpc>
            </a:pPr>
            <a:r>
              <a:rPr lang="en-US" altLang="zh-CN" sz="1600" dirty="0"/>
              <a:t>       </a:t>
            </a:r>
            <a:r>
              <a:rPr lang="zh-CN" altLang="en-US" sz="1600" dirty="0"/>
              <a:t>英国一家大公司对研究和开发部门的两千多名工程师和设计师进行的调查表明 ：他们每星期花在查阅产品样本资料上的时间要占工作时间的1／l0；在完成产品研制或设计之前，40％的人必须查阅有关的产品样本 ；60％ 的个人备有产品样本情报资料 。</a:t>
            </a:r>
            <a:endParaRPr lang="zh-CN" altLang="en-US" sz="1600" dirty="0"/>
          </a:p>
        </p:txBody>
      </p:sp>
      <p:sp>
        <p:nvSpPr>
          <p:cNvPr id="277538" name="Rectangle 34"/>
          <p:cNvSpPr/>
          <p:nvPr/>
        </p:nvSpPr>
        <p:spPr>
          <a:xfrm>
            <a:off x="4408805" y="330200"/>
            <a:ext cx="3352800" cy="457200"/>
          </a:xfrm>
          <a:prstGeom prst="rect">
            <a:avLst/>
          </a:prstGeom>
          <a:gradFill rotWithShape="1">
            <a:gsLst>
              <a:gs pos="0">
                <a:srgbClr val="3399FF"/>
              </a:gs>
              <a:gs pos="100000">
                <a:srgbClr val="0066FF"/>
              </a:gs>
            </a:gsLst>
            <a:lin ang="5400000" scaled="1"/>
            <a:tileRect/>
          </a:gradFill>
          <a:ln w="9525" cap="flat" cmpd="sng">
            <a:solidFill>
              <a:schemeClr val="tx1"/>
            </a:solidFill>
            <a:prstDash val="solid"/>
            <a:miter/>
            <a:headEnd type="none" w="med" len="med"/>
            <a:tailEnd type="none" w="med" len="med"/>
          </a:ln>
        </p:spPr>
        <p:txBody>
          <a:bodyPr anchor="ctr" anchorCtr="0"/>
          <a:lstStyle/>
          <a:p>
            <a:pPr algn="ctr"/>
            <a:r>
              <a:rPr lang="zh-CN" altLang="en-US" dirty="0">
                <a:solidFill>
                  <a:schemeClr val="bg1"/>
                </a:solidFill>
                <a:latin typeface="Arial" panose="020B0604020202020204" pitchFamily="34" charset="0"/>
                <a:ea typeface="微软雅黑" panose="020B0503020204020204" charset="-122"/>
              </a:rPr>
              <a:t>产品样本的价值</a:t>
            </a:r>
            <a:endParaRPr lang="zh-CN" altLang="en-US" dirty="0">
              <a:solidFill>
                <a:schemeClr val="bg1"/>
              </a:solidFill>
              <a:latin typeface="Arial" panose="020B0604020202020204" pitchFamily="34" charset="0"/>
              <a:ea typeface="微软雅黑" panose="020B0503020204020204" charset="-122"/>
            </a:endParaRPr>
          </a:p>
        </p:txBody>
      </p:sp>
      <p:pic>
        <p:nvPicPr>
          <p:cNvPr id="9" name="图片 8" descr="9621eab6c2b6b07180a9b4c0c48cfd8"/>
          <p:cNvPicPr>
            <a:picLocks noChangeAspect="1"/>
          </p:cNvPicPr>
          <p:nvPr/>
        </p:nvPicPr>
        <p:blipFill>
          <a:blip r:embed="rId9"/>
          <a:srcRect b="32694"/>
          <a:stretch>
            <a:fillRect/>
          </a:stretch>
        </p:blipFill>
        <p:spPr>
          <a:xfrm>
            <a:off x="8879205" y="103505"/>
            <a:ext cx="652145" cy="521970"/>
          </a:xfrm>
          <a:prstGeom prst="rect">
            <a:avLst/>
          </a:prstGeom>
        </p:spPr>
      </p:pic>
      <p:sp>
        <p:nvSpPr>
          <p:cNvPr id="12" name="文本框 11"/>
          <p:cNvSpPr txBox="1"/>
          <p:nvPr/>
        </p:nvSpPr>
        <p:spPr>
          <a:xfrm>
            <a:off x="9428480" y="94615"/>
            <a:ext cx="2771775" cy="521970"/>
          </a:xfrm>
          <a:prstGeom prst="rect">
            <a:avLst/>
          </a:prstGeom>
          <a:noFill/>
        </p:spPr>
        <p:txBody>
          <a:bodyPr wrap="square" rtlCol="0" anchor="t">
            <a:spAutoFit/>
          </a:bodyPr>
          <a:lstStyle/>
          <a:p>
            <a:pPr algn="l"/>
            <a:r>
              <a:rPr lang="zh-CN" altLang="en-US" b="1">
                <a:solidFill>
                  <a:schemeClr val="tx1"/>
                </a:solidFill>
                <a:latin typeface="微软雅黑" panose="020B0503020204020204" charset="-122"/>
                <a:ea typeface="微软雅黑" panose="020B0503020204020204" charset="-122"/>
                <a:sym typeface="+mn-ea"/>
              </a:rPr>
              <a:t>尚唯全球产品样本数据库</a:t>
            </a:r>
            <a:endParaRPr lang="zh-CN" altLang="en-US" b="1">
              <a:solidFill>
                <a:schemeClr val="tx1"/>
              </a:solidFill>
              <a:latin typeface="微软雅黑" panose="020B0503020204020204" charset="-122"/>
              <a:ea typeface="微软雅黑" panose="020B0503020204020204" charset="-122"/>
            </a:endParaRPr>
          </a:p>
          <a:p>
            <a:pPr algn="l"/>
            <a:r>
              <a:rPr lang="en-US" altLang="zh-CN" sz="1000" b="1" dirty="0">
                <a:solidFill>
                  <a:schemeClr val="tx1"/>
                </a:solidFill>
                <a:latin typeface="微软雅黑" panose="020B0503020204020204" charset="-122"/>
                <a:ea typeface="微软雅黑" panose="020B0503020204020204" charset="-122"/>
                <a:cs typeface="+mj-cs"/>
                <a:sym typeface="+mn-ea"/>
              </a:rPr>
              <a:t> </a:t>
            </a:r>
            <a:r>
              <a:rPr lang="en-US" altLang="zh-CN" sz="800" b="1" dirty="0">
                <a:solidFill>
                  <a:schemeClr val="tx1"/>
                </a:solidFill>
                <a:latin typeface="微软雅黑" panose="020B0503020204020204" charset="-122"/>
                <a:ea typeface="微软雅黑" panose="020B0503020204020204" charset="-122"/>
                <a:cs typeface="+mj-cs"/>
                <a:sym typeface="+mn-ea"/>
              </a:rPr>
              <a:t> Global  Product  Database</a:t>
            </a:r>
            <a:r>
              <a:rPr lang="zh-CN" altLang="en-US" sz="800" b="1" dirty="0">
                <a:solidFill>
                  <a:schemeClr val="tx1"/>
                </a:solidFill>
                <a:latin typeface="微软雅黑" panose="020B0503020204020204" charset="-122"/>
                <a:ea typeface="微软雅黑" panose="020B0503020204020204" charset="-122"/>
                <a:cs typeface="+mj-cs"/>
                <a:sym typeface="+mn-ea"/>
              </a:rPr>
              <a:t>（</a:t>
            </a:r>
            <a:r>
              <a:rPr lang="en-US" altLang="zh-CN" sz="800" b="1" dirty="0">
                <a:solidFill>
                  <a:schemeClr val="tx1"/>
                </a:solidFill>
                <a:latin typeface="微软雅黑" panose="020B0503020204020204" charset="-122"/>
                <a:ea typeface="微软雅黑" panose="020B0503020204020204" charset="-122"/>
                <a:cs typeface="+mj-cs"/>
                <a:sym typeface="+mn-ea"/>
              </a:rPr>
              <a:t>GPD</a:t>
            </a:r>
            <a:r>
              <a:rPr lang="zh-CN" altLang="en-US" sz="800" b="1" dirty="0">
                <a:solidFill>
                  <a:schemeClr val="tx1"/>
                </a:solidFill>
                <a:latin typeface="微软雅黑" panose="020B0503020204020204" charset="-122"/>
                <a:ea typeface="微软雅黑" panose="020B0503020204020204" charset="-122"/>
                <a:cs typeface="+mj-cs"/>
                <a:sym typeface="+mn-ea"/>
              </a:rPr>
              <a:t>）</a:t>
            </a:r>
            <a:endParaRPr lang="zh-CN" altLang="en-US" sz="800" b="1" dirty="0">
              <a:solidFill>
                <a:schemeClr val="tx1"/>
              </a:solidFill>
              <a:latin typeface="微软雅黑" panose="020B0503020204020204" charset="-122"/>
              <a:ea typeface="微软雅黑" panose="020B0503020204020204" charset="-122"/>
              <a:cs typeface="+mj-cs"/>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spd="slow" p14:dur="2000">
        <p:zoom dir="in"/>
      </p:transition>
    </mc:Choice>
    <mc:Fallback>
      <p:transition spd="slow">
        <p:zoom dir="in"/>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椭圆 18"/>
          <p:cNvSpPr/>
          <p:nvPr/>
        </p:nvSpPr>
        <p:spPr>
          <a:xfrm>
            <a:off x="5829935" y="873760"/>
            <a:ext cx="1905000" cy="1905000"/>
          </a:xfrm>
          <a:prstGeom prst="ellipse">
            <a:avLst/>
          </a:prstGeom>
          <a:solidFill>
            <a:schemeClr val="accent1">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5385435" y="1712595"/>
            <a:ext cx="1421765" cy="1198880"/>
          </a:xfrm>
          <a:prstGeom prst="rect">
            <a:avLst/>
          </a:prstGeom>
          <a:noFill/>
        </p:spPr>
        <p:txBody>
          <a:bodyPr wrap="square" rtlCol="0">
            <a:spAutoFit/>
          </a:bodyPr>
          <a:lstStyle/>
          <a:p>
            <a:pPr algn="ctr"/>
            <a:r>
              <a:rPr lang="en-US" altLang="zh-CN" sz="7200" b="1" i="1">
                <a:solidFill>
                  <a:schemeClr val="accent1">
                    <a:lumMod val="60000"/>
                    <a:lumOff val="40000"/>
                  </a:schemeClr>
                </a:solidFill>
              </a:rPr>
              <a:t>02</a:t>
            </a:r>
            <a:endParaRPr lang="en-US" altLang="zh-CN" sz="7200" b="1" i="1">
              <a:solidFill>
                <a:schemeClr val="accent1">
                  <a:lumMod val="60000"/>
                  <a:lumOff val="40000"/>
                </a:schemeClr>
              </a:solidFill>
            </a:endParaRPr>
          </a:p>
        </p:txBody>
      </p:sp>
      <p:sp>
        <p:nvSpPr>
          <p:cNvPr id="14" name="文本框 13"/>
          <p:cNvSpPr txBox="1"/>
          <p:nvPr/>
        </p:nvSpPr>
        <p:spPr>
          <a:xfrm>
            <a:off x="4854575" y="2911475"/>
            <a:ext cx="2482215" cy="706755"/>
          </a:xfrm>
          <a:prstGeom prst="rect">
            <a:avLst/>
          </a:prstGeom>
          <a:noFill/>
        </p:spPr>
        <p:txBody>
          <a:bodyPr wrap="square" rtlCol="0">
            <a:spAutoFit/>
          </a:bodyPr>
          <a:lstStyle/>
          <a:p>
            <a:pPr algn="ctr"/>
            <a:r>
              <a:rPr lang="zh-CN" altLang="en-US" sz="4000" b="1">
                <a:solidFill>
                  <a:schemeClr val="accent1">
                    <a:lumMod val="75000"/>
                  </a:schemeClr>
                </a:solidFill>
              </a:rPr>
              <a:t>改版说明</a:t>
            </a:r>
            <a:endParaRPr lang="zh-CN" altLang="en-US" sz="4000" b="1">
              <a:solidFill>
                <a:schemeClr val="accent1">
                  <a:lumMod val="75000"/>
                </a:schemeClr>
              </a:solidFill>
            </a:endParaRPr>
          </a:p>
        </p:txBody>
      </p:sp>
      <p:sp>
        <p:nvSpPr>
          <p:cNvPr id="5" name="矩形 4"/>
          <p:cNvSpPr/>
          <p:nvPr/>
        </p:nvSpPr>
        <p:spPr>
          <a:xfrm>
            <a:off x="5106035" y="3618230"/>
            <a:ext cx="1980000" cy="36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946015" y="4635500"/>
            <a:ext cx="2001520" cy="337185"/>
          </a:xfrm>
          <a:prstGeom prst="rect">
            <a:avLst/>
          </a:prstGeom>
          <a:noFill/>
        </p:spPr>
        <p:txBody>
          <a:bodyPr wrap="square" rtlCol="0">
            <a:spAutoFit/>
          </a:bodyPr>
          <a:lstStyle/>
          <a:p>
            <a:pPr marL="342900" indent="-342900" algn="ctr">
              <a:buFont typeface="Arial" panose="020B0604020202020204" pitchFamily="34" charset="0"/>
              <a:buChar char="•"/>
            </a:pPr>
            <a:r>
              <a:rPr lang="zh-CN" altLang="en-US" sz="1600">
                <a:solidFill>
                  <a:schemeClr val="bg2">
                    <a:lumMod val="50000"/>
                  </a:schemeClr>
                </a:solidFill>
                <a:sym typeface="+mn-ea"/>
              </a:rPr>
              <a:t>产品历程</a:t>
            </a:r>
            <a:endParaRPr lang="zh-CN" altLang="en-US" sz="1600">
              <a:solidFill>
                <a:schemeClr val="bg2">
                  <a:lumMod val="50000"/>
                </a:schemeClr>
              </a:solidFill>
            </a:endParaRPr>
          </a:p>
        </p:txBody>
      </p:sp>
      <p:sp>
        <p:nvSpPr>
          <p:cNvPr id="7" name="文本框 6"/>
          <p:cNvSpPr txBox="1"/>
          <p:nvPr/>
        </p:nvSpPr>
        <p:spPr>
          <a:xfrm>
            <a:off x="2334260" y="4635500"/>
            <a:ext cx="2001520" cy="58356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a:solidFill>
                  <a:schemeClr val="bg2">
                    <a:lumMod val="50000"/>
                  </a:schemeClr>
                </a:solidFill>
                <a:sym typeface="+mn-ea"/>
              </a:rPr>
              <a:t>市场背景</a:t>
            </a:r>
            <a:endParaRPr lang="zh-CN" altLang="en-US" sz="1600">
              <a:solidFill>
                <a:schemeClr val="bg2">
                  <a:lumMod val="50000"/>
                </a:schemeClr>
              </a:solidFill>
            </a:endParaRPr>
          </a:p>
          <a:p>
            <a:pPr marL="285750" indent="-285750" algn="ctr">
              <a:buFont typeface="Arial" panose="020B0604020202020204" pitchFamily="34" charset="0"/>
              <a:buChar char="•"/>
            </a:pPr>
            <a:endParaRPr lang="zh-CN" altLang="en-US" sz="1600">
              <a:solidFill>
                <a:schemeClr val="bg2">
                  <a:lumMod val="50000"/>
                </a:schemeClr>
              </a:solidFill>
            </a:endParaRPr>
          </a:p>
        </p:txBody>
      </p:sp>
      <p:sp>
        <p:nvSpPr>
          <p:cNvPr id="8" name="文本框 7"/>
          <p:cNvSpPr txBox="1"/>
          <p:nvPr/>
        </p:nvSpPr>
        <p:spPr>
          <a:xfrm>
            <a:off x="7856855" y="4635500"/>
            <a:ext cx="2001520" cy="337185"/>
          </a:xfrm>
          <a:prstGeom prst="rect">
            <a:avLst/>
          </a:prstGeom>
          <a:noFill/>
        </p:spPr>
        <p:txBody>
          <a:bodyPr wrap="square" rtlCol="0">
            <a:spAutoFit/>
          </a:bodyPr>
          <a:lstStyle/>
          <a:p>
            <a:pPr marL="342900" indent="-342900" algn="ctr">
              <a:buFont typeface="Arial" panose="020B0604020202020204" pitchFamily="34" charset="0"/>
              <a:buChar char="•"/>
            </a:pPr>
            <a:r>
              <a:rPr lang="zh-CN" altLang="en-US" sz="1600">
                <a:solidFill>
                  <a:schemeClr val="bg2">
                    <a:lumMod val="50000"/>
                  </a:schemeClr>
                </a:solidFill>
                <a:sym typeface="+mn-ea"/>
              </a:rPr>
              <a:t>改版理念</a:t>
            </a:r>
            <a:endParaRPr lang="zh-CN" altLang="en-US" sz="1600">
              <a:solidFill>
                <a:schemeClr val="bg2">
                  <a:lumMod val="50000"/>
                </a:schemeClr>
              </a:solidFill>
            </a:endParaRPr>
          </a:p>
        </p:txBody>
      </p:sp>
      <p:sp>
        <p:nvSpPr>
          <p:cNvPr id="11" name="直角三角形 10"/>
          <p:cNvSpPr/>
          <p:nvPr/>
        </p:nvSpPr>
        <p:spPr>
          <a:xfrm>
            <a:off x="-27940" y="6000115"/>
            <a:ext cx="12247880" cy="876300"/>
          </a:xfrm>
          <a:prstGeom prst="rtTriangle">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a:off x="-27940" y="-15240"/>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直角三角形 15"/>
          <p:cNvSpPr/>
          <p:nvPr/>
        </p:nvSpPr>
        <p:spPr>
          <a:xfrm flipH="1" flipV="1">
            <a:off x="-28575" y="-2540"/>
            <a:ext cx="12247880" cy="876300"/>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直角三角形 17"/>
          <p:cNvSpPr/>
          <p:nvPr/>
        </p:nvSpPr>
        <p:spPr>
          <a:xfrm flipH="1" flipV="1">
            <a:off x="6016625" y="6458585"/>
            <a:ext cx="6202680" cy="417830"/>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939165" y="4031615"/>
            <a:ext cx="940435" cy="940435"/>
          </a:xfrm>
          <a:prstGeom prst="ellipse">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9588500" y="2374265"/>
            <a:ext cx="775335" cy="775335"/>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353165" y="4585970"/>
            <a:ext cx="169545" cy="169545"/>
          </a:xfrm>
          <a:prstGeom prst="ellipse">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208280" y="3618230"/>
            <a:ext cx="544830" cy="544830"/>
          </a:xfrm>
          <a:prstGeom prst="ellipse">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0982325" y="4031615"/>
            <a:ext cx="370840" cy="370840"/>
          </a:xfrm>
          <a:prstGeom prst="ellipse">
            <a:avLst/>
          </a:prstGeom>
          <a:solidFill>
            <a:schemeClr val="accent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p:cover dir="d"/>
      </p:transition>
    </mc:Choice>
    <mc:Fallback>
      <p:transition spd="slow">
        <p:cover dir="d"/>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0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1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6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7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8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1.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2.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3.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4.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5.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6.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7.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8.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99.xml><?xml version="1.0" encoding="utf-8"?>
<p:tagLst xmlns:p="http://schemas.openxmlformats.org/presentationml/2006/main">
  <p:tag name="KSO_WM_TEMPLATE_THUMBS_INDEX" val="1"/>
  <p:tag name="KSO_WM_SLIDE_ID" val="custom20187308_1"/>
  <p:tag name="KSO_WM_TEMPLATE_SUBCATEGORY" val="0"/>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gICAiRmlsZUlkIiA6ICIxMjMzNzc4Mjg5NTQiLAogICAiR3JvdXBJZCIgOiAiNTcyMjgyNzcxIiwKICAgIkltYWdlIiA6ICJpVkJPUncwS0dnb0FBQUFOU1VoRVVnQUFBcmdBQUFKSENBWUFBQUI3QkNYakFBQUFDWEJJV1hNQUFBc1RBQUFMRXdFQW1wd1lBQUFnQUVsRVFWUjRuT3pkZVhoVFZmN0g4VStTN3FXbFpTbDdLenVJSWxoQWRwQkZVZEZSNFFmcU1EQXpNQ2c0ZzdLb2lETXFpTGdNS0NLam9pQ09NZzQ0dUFEaWlpS2JJb2pnQWdoWUZxV1dncFJTdWkvSjc0OUQwcVo3RVpyMjl2MTZIaDZUbTV2a20rU1lmbkx1T2VmYVhDNlhTd0FBQUlCRjJIMWRBQUFBQUhBK0VY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FSY0FBQUFXQW9CRndBQUFKWkN3QVVBQUlDbEVIQUJBQUJnS1g2K0xnQ1Z6K2wwYXZYcTFWcTdkcTBPSGp5bzVPUmtYNWVFS3FKMjdkcHEwYUtGaGd3Wm9wdHZ2bGwyZS9sK0E5T21VSktLdGluYUVrcHlydDlQcUpsc0xwZkw1ZXNpVUhtY1RxZW1USm1pVFpzMitib1VWSEc5ZXZYUy9Qbnp5eFZJYUZNb2o3TGFGRzBKNVZYZTd5ZlVYUFRnMWpDclY2L1dwazJiMUtwVkswMmZQbDF0MnJSUmFHaW9yOHRDRlpHV2xxWURCdzdveVNlZjFKWXRXL1QyMjI5cjJMQmhwZDZITm9YU1ZLUk4wWlpRbW5QNWZrTE54VStmR21idDJyV1NwT25UcDZ0ejU4Nzg4WUNYME5CUWRlclVTUTg4OElDay9QWlNHdG9VU2xPUk5rVmJRbW5PNWZzSk5SY0J0NFk1ZVBDZ0pLbE5telkrcmdSVldjdVdMU1daOWxMV0tDYmFGTXFqUEcyS3RvVHlxTWozRTJvdUFtNE40NTZ3UWM4SVNoTVVGQ1M3M2E0elo4N0k2WFNXdWk5dEN1VlJualpGVzBKNVZPVDdDVFVYQVJjQUFBQ1dRc0FGQUFDQXBSQndBUUFBWUNrRVhBQUFBRmdLQVJjQUFBQ1dRc0FGQUFDQXBSQndBUUFBWUNrRVhGU0t6TXhNVFp3NFViLzg4a3VwKy9YbzBhTkNqNXVkbmUzNWw1T1RVKzc3L2VVdmY5Rm5uMzNtdGUzMDZkTzY4c29yeTZ6eFF2cjIyMi8xcjMvOXE4ajJ2THc4OWU3ZHU5ZzFIM2Z2M3MxYWtENVEzalpkVmRzYUxvenl0Z3VuMDZuMzMzKy95UFpYWG5ubHZOYXpiTmt5SlNVbGVXMzc0SU1QOVB6enp4ZlpOejA5WFU4Ly9YU3gzNlhwNmVtS2pZMVZlbnI2ZWEwUHVGRDhmRjBBcXI3czdHejE2TkZEdFdyVjh0cWVtcHJxdFMwMU5WWGJ0bTJUdytFbzhoaEJRVUZxMTY2ZEZpNWNxRGx6NXBUNW5MdDM3OWJ0dDk5ZTdHMDJtMDJiTm0yU0pQWHMyVlBSMGRIS3ljbFJZR0NnVnE1Y3FhNWR1NnB4NDhaZTkwbE9UdGFHRFJza1NaOTk5cGwyN2RxbDFOUlVMVnEwU0pKMDJXV1h5ZUZ3S0NzclMxT25Udlc2Yi92MjdmWEZGMTk0YlV0UFQxZEVSSVFrS1Q0K1hrMmFOSkVrL2ZMTEw5cStmWHVwOVJlMGN1VktOV3pZMEhPOWVmUG1ldlRSUjVXZG5hM0preWQ3dGp1ZFRtVmtaTWh1OS81TjZuSzU5TXd6ejZoKy9mcDY1SkZIOU5wcnIrbWxsMTd5M0o2UmthSGc0R0N2KzJ6ZXZMbk11cXl1c3RwMFpiUTFuRCtWK1YyM2UvZHVmZmJaWjdybW1tdTh0aTlhdEVoLy9PTWZ6MHR0aHc4ZjFuLys4eCtOR0RIQzZ6N3QyN2ZYazA4K3FXN2R1aWsyTnRhejNlRndhUHYyN1pvNWM2Wm16NTVkWXUxQWRVREFSYm5ZN1haUFFKUk1qMkszYnQyOHRoWDhvcFJVN0pleHkrWFM0TUdEUGRkVFUxTzFaY3VXSXNHdFE0Y091dnZ1dS9YdHQ5OXExcXhabnUxeGNYRzY4ODQ3UGRlRGdvTDAxbHR2NmUyMzM5YnUzYnNsU1NFaElWcTFhcFhYNC9YcjEwK1NsSkNRb1BuejUydk5talc2OTk1NzlkaGpqeWt5TWxKZmYvMjFIbnZzTWExYXRVcFRwMDdWTTg4OG84akl5Q0tQNFg2OS9mcjE4enhINzk2OVBaZmR6OU9oUXdkUGtPelJvNGRXclZxbHFLZ296Mk10WGJwVTY5ZXY5OW9tU1dGaFlWcXdZSUVtVEppZ20yKytXVEV4TVo3M3U3Zy9wamFiVGZQbno5ZTRjZVAwL1BQUDY4NDc3OVNZTVdNOHQ4Zkd4bXJEaGczRjNyZW11OUJ0T2pFeHNWTGFHczZ2eXZxdVc3ZHVuVHAxNnFUZi9lNTNYdmZMeWNrcHN1M3R0OTgrcDlwZWUrMDFqUmt6UmdFQkFaNWFjbk56NVhRNkZSQVFvT25UcDN2MmZmREJCOVduVHgvTm5UdFh0OXh5aXo3NDRBTU5HVEtrdExjS3FOSUl1TGhnc3JPejljRUhINVFhcm1KalkrVnl1VFJqeGd4OTlkVlh5czdPOXZSb1BQend3MXE3ZHEzWC9qLzg4SVBhdG0xYjVIRSsrdWdqVDQ5cGVucDZrVDhRYnFkUG45YjQ4ZVBWc0dGRGpSZ3hRanQzN2xTYk5tMDBjK1pNTFYrK1hIWHIxdFZOTjkya0gzLzhVVjI3ZGkzMTlibDdSYkt5c2p5WEN4Kyt5OHZMVTNaMnRvNGVQZW9KczRjT0hkTFNwVXUxZE9uU0lzRmVraG8wYUtDVksxZDYzWmFUa3lPWHkxVnMwQTBKQ2RIQ2hRc1ZGQlJVYXIzNDdTclNwaXU3cmNGM0t0SXVKQk15TjJ6WW9QLzk3Mys2OWRaYnZmWnoveUQrcmVMajQ3Vmp4dzdkZDk5OVdycDBxZjczdi84cElpSkNzMmJOMHQ2OWU3VnMyVEk1SEk0aTN5bU5HemZXNHNXTDFhcFZxOTljQStCTEJGeVVpOVBwMUlBQkE0cHNMMjdidVpnelo0NCsvL3h6L2UxdmYvT01TMHRKU2RHQkF3ZVVrNU1qZjM5L1NkSzJiZHVLOUo0a0pTVXBQajVlbDExMm1hVFNlM0RidFd1bjMvLys5MFhHdVVWR1JtckNoQWxGNmpwMDZGQ0poNEhmZU9NTlNhWlh6WDI1Y0svYTZkT25aYlBadEdMRkNsMSsrZVdTekxDRWpJd01qUmt6eG11NHhRTVBQT0E1UFAzcHA1OTZQWTc3bk9zLy8veXpMcnJvSXMvMkpVdVdhUG55NWZMejgvTzhid1Y3LzFDeUM5Mm1LN3V0NGZ5NDBPMUNrdDU5OTExbFpXWEozOTlmUTRjT1ZVQkFnT2Uybkp3YzNYenp6WkpNcis5SEgzMTBUclU5L2ZUVEdqOSt2QTRjT0tEMzNudFBmL2pESDdSanh3NTkvUEhIZXZubGwrVndPSlNjbkt5Ly9lMXZXcnAwcWZ6OC9KU2FtcXJjM0Z4RlJVVVYrK01icUU0SXVDZ1h1OTN1RmJyY2g4WUtiaXNjUEN0cS9mcjFzdGxzbWpoeG9zYVBINjlPblRvcE9qcGF1M2J0VXRldVhaV1RrNlBObXpkcjdOaXhYdmM3ZnZ5NEhBNkhjbkp5dlA1UWxDUWdJTUFURXNyU28wY1BmZnZ0dDdydnZ2dVVscGFtYTY2NVJ2WHExU3YzYXpweDRvU2lvNk9Wa0pDZy9mdjNxMDJiTnJybm5udDB6ejMzNk9EQmczcjg4Y2M5K3o3NjZLT1NpbjhmZi83NVowblNkOTk5NXhWd3g0NGRxN0ZqeDNyMUFHWm5aNWU3dnBxc010cDBaYlkxbkI4WHVsMWtaMmZyOWRkZjkxdy9lZktrNTRldHkrVlNyMTY5OU5aYmIwa3FPdW0ydkxVNW5VN3QyYk5IY1hGeE9ucjBxQll2WHF5VWxCUTkvUEREZXZUUlI5VzZkV3U1WEM0RkJ3ZXJidDI2ZXYzMTF6VjY5R2pObWpWTFAvNzRvNDRjT2FKdDI3WnAyYkpsK3ZlLy8rMVZ3OUNoUTcydUYvNHhEbFFWQkZ5VUtTOHZ6OU9EV2w3dVdiZ0Z4NkNWSmkwdFRmSHg4ZkwzOTllNGNlTjB6ejMzNklrbm50RGd3WU8xYXRVcWRlM2FWUjkrK0tGYXQyNnQ2T2hvci91MmE5ZE9GMTk4c2Q1NTV4Mk5HREZDYVdscEdqcDBxQklURTlXZ1FZTWl6L1hGRjErb2E5ZXV4UTUxa013d2lLKysrc3F6cnlTOS8vNzc2dGV2bjFjdnFYc1lSR1ptcHVkeTRjUEdodzhmVnZQbXpYWEREVGZvOGNjZjErTEZpejA5SS9QbXpmTWFMMXVhblR0MzZyTExMdFBtelp0MS9mWFhsK3MrYnU3ZW5ZQ0FBSDM4OGNjVnVxOVZWVWFibGlxM3JlRzNxNHgyc1dyVkt2WHQyN2ZJOEN2SkRGMG9hWmhEUldxejIrMTY3NzMzdEdMRkNpVWtKT2l5eXk3VGd3OCtxTEN3TU0yY09WUFoyZG55OC9OVFNrcUtXclZxcFZkZWVVVTMzSENEbm56eVNVbjVBWDdNbURHZTc2ajA5SFQxNmROSDc3Nzdya0pDUXNwVkIrQkxCRnlVS1NzclM5bloyY1YrZ1pmMHBaNldscWFRa0pBeWY5M2ZmLy85c3Rscyt1OS8vNnNCQXdabzU4NmR1dnp5eXpWdjNqdzFidHhZTFZxMDBFMDMzYVRkdTNkcjBhSkZldkRCQjR0OW5CdHV1RUZMbGl6UmlCRWpGQm9hcW5mZmZWZGp4NDdWakJrejFMSmxTeTFidGt5dnZ2cXFSbzhlN2JuUHNtWExpbjJzOGl4VmRzc3R0M2dPTXhlYytGTjQ2WjBkTzNibzBrc3Y5VXdVV3Jod29TWk5tcVFsUzViSTRYQ29WNjllSlQ1SFNrcUtFaE1UMWFwVkszMzAwVWVhUG4yNkhuNzRZWjA2ZGFySXBLVFNmUHJwcDB3eUs2UXkyblJCbGRIVzhOdFZScnZvMXEyYm9xS2lQQUUzSmliR015UWhOemZYYTRoQ3dlVzZLbHJibGkxYnRIejVjazJmUGwxcjFxelI5T25URlJJU291N2R1K3Z6enorWDNXNVgxNjVkdFdMRkNuMzMzWGNLRHc4dnRYNmd1aUhnb2t3cEtTbHEyN2F0L3ZPZi8zaTJ1UStORmV3UkxIallMajQrM212NXE1STg5dGhqa3N3aCtGR2pSbW5ldkhtU3BJNGRPM3IyR1R0MnJQN3lsNzlvOE9EQkpVN0dxVisvdmhJVEU3MjIvZC8vL1orV0xGbWlBUU1HYU5teVpSbzNicHpYN2FOR2pTcjJzY3F6bm01eFl5Z0xiOC9JeU5DNmRlczhZekFmZXVnaC9mR1BmOVNCQXdmMDQ0OC82clhYWGl2eDhlUGk0blR2dmZmcXpqdnYxSkVqUitSd09OUzFhMWRkZGRWVmV2bmxsNHNzTHlXWnoybkxsaTFsMW83S2FkTUZYZWkyaHZPak10cUZlMlVVdDd2dXVrdHIxcXpSN05tenRXWExGcjMyMm10NjhjVVhKWmxWWDg2MXRvMGJONnBaczJiYXVIR2pHalZxcElDQUFCMDdka3dSRVJGRnh0ZGVldW1sWmRZUFZEY0VYSlNwNE5xYjVmWDk5OS9yNG9zdkx2ZitEenp3UUxIalp6TXpNN1YvLzM3WjdYWWRQbnhZeDQ4Zkw3SzAxc2NmZjZ5dFc3Y1crU056OWRWWDY0MDMzdEJ6enoybmwxNTZTYzJhTlN0WExWRlJVUm8xYWxTeHZXNU9wMU9KaVluNjg1Ly83RlZqd2JVc0owNmNxT3V2djE3TGxpM1RKWmRjNGhsUzRlL3ZyMWF0V21uOSt2WHEwS0dETWpNeml6eCtSa2FHSlBOSGIrYk1tV3JldkxsdXZmVldQZmpnZzdMWmJCbzllclNHRFJ1bVBuMzZxRnUzYnBKTXo0NWtUaWhRY0FrMWxLd3kyblI1bksrMmh2UERGKzJpVzdkdSt1OS8vNnVKRXljcUp5ZEhQWHYyOU56V3FGR2pjNjd0L3Z2dlYzcDZ1ZzRjT0tCOSsvYnB4SWtUK3Zqamo3MDZEOXcyYnR5b2xKU1VJdU5yZCsvZXJlVGs1RktQTkFGVkZRRVhaZHExYTVjNmRPaFFvZnQ4K09HSHV1V1dXOHE5ZjNIaGR0T21UWm83ZDY2YU5tMnFkOTk5VndzWEx0U0lFU00wYnR3NERSczJ6SE1DZy9qNGVBVUdCdXFCQng3dzNEY2pJME1yVnF6UVgvLzZWejM4OE1OYXQyNmRSbzhlN1hXb3ZxVER4cEwzb2VNOWUvWm8xYXBWeXM3TzFwLy8vR2UxYnQzYTZ3eEV2WHYzTG5KR290MjdkK3ZWVjEvVnE2KytxcXlzTEsxZXZWcUxGeTlXNTg2ZHRXYk5HcjN5eWlzYU1XS0VCZzBhcEd1dnZWYWRPblZTVUZDUURoOCtySmlZR0QzNzdMT3FWYXVXSmt5WW9FR0RCbm4rd05TcFUwZFRwMDdWMUtsVDlmampqNnRYcjE3YXQyK2YvUDM5TlhueVpIWHYzcjNjNzNsTlZobHR1cUFMMmRady9sUjJ1NURNeVJVZWVPQUJqUnc1VW1mT25OSGxsMSt1MDZkUHEzYnQydWRjbTlQcDFLaFJvK1RuNTZjT0hUcW9RNGNPMnJWcmx4WXZYdXcxdE1WbXN5a3ZMMCtIRHgrV241K0pBKzVKcWc4OTlKQisvUEZIUGZUUVErZjgyZ0JmSXVDaVZMbTV1VnE3ZHEwV0xseFk3TzN1dFZsUG5Ub2x1OTB1bTgybURSczI2SmRmZnRHVlYxNTVUcytaa3BLaVNaTW02ZENoUTVvNGNhSkdqQmdobTgybXYvLzk3K3JSbzRmbXpadW5RNGNPNlIvLytJY2tlWjMxSnk0dVRoa1pHYnJwcHBzMGNPQkF0VzNiVmkrOTlKTHV1ZWNlclYyN1ZpKy8vTEpuckZuaHMvc1VWUERRY1owNmRYVFZWVmZwN3J2dlZuQndzR2JObXVYVjA1R1ptVm1rNStQcXE2L1d4SWtUWmJmYmRkVlZWNmx0MjdaNjlORkgxYVZMRjBtbWQrWDN2Lys5bGk5ZnJoa3padWpKSjU5VWx5NWQxTDU5ZXkxZnZsd09oME8zM25xck9uVG9VR1E0d3RDaFE1V1VsS1FYWG5oQjNidDNWOGVPSGJWOCtYSWRPWEpFdlh2M1ZuWjJ0bnIzN3UzWnYvQnlVaDk4OEVHUlJlbHJFbCswNlF2WjF0NTk5OTF6cWduZWZORXVFaE1UOWVhYmIycmx5cFc2L3Zyck5YVG9VTDM4OHNzYU1tU0kyclZycC9idDI2dDU4K2E2OGNZYksxU2J3K0hRYTYrOTVnbXREejMwa0xadDI2Wi8vdk9mWGlHNVo4K2V1dnJxcTJXejJUeG4ydnZ1dSs4VUVoS2lEaDA2YU5hc1dTd1hobXFMZ0l0UzdkbXpSMDJiTnZWYW1rb3l2L3lEZzRQbGREclZ1M2R2NWVibXFuZnYzckxiN2FwWHI1N3V2Ly8rQ3M5R2xxVGJiNzlkNGVIaEdqZHVuRHAyN0ZoazRzUEFnUVBWcDA4Zno0THBZV0ZoWHJjSEJBVG95aXV2MUtSSmt6eUg4MEpEUTdWMDZWTHQyYlBIODNpMzNYYWIxNmx3QzN2MjJXYzlseHMyYk9nMS9LR2tpVzRGT1oxT3p4K0cxMTkvdmRoRGk5SFIwYnIzM25zMWJkbzByejhpN3Q3c3VYUG5GbGt4d20zMDZORzY3YmJiUEQzUzBkSFJpbzZPNWpTODVWRFpiZnBDdHpXY0g1WGRMcnAwNmFMRXhFUmxaMmRyMmJKbG50T0xQL0hFRTBwT1R0YldyVnUxZCs5ZU5XM2ExUFBmaXRSVzhEdmxMMy81UzdIRHdPYlBuMStrcnRqWVdLMWV2YnJJUk5hQWdBQk5uVHExWEVzeEFsV0J6ZVZPQ3FnUjNCTVFkdXpZVWU3N0ZEN1hlV0V1bDB1NXVibm45Q1dQcXF0cjE2NXlPcDJlODlxWDVGemFsSy9ScG4yanJEYmw2N1pVbGR0RlZhN05GOHI3L1lTYWkyTVBLRk5aaDdOdE5sdU4rVktGTmRDbVVaeXEzQzZxY20xQVZVVEFCUUFBZ0tVUWNBRUFBR0FwQkZ3QUFBQllDZ0VYQUFBQWxrTEFCUUFBZ0tVUWNHdVlpSWdJU1ZKYVdwcVBLMEZWbHBtWkthZlRxYkN3c0RJWGVxZE5vVHpLMDZab1N5aVBpbncvb2VhaVpkUXdMVnEwa0NUdDM3L2Z4NVdnS291TGk1Tmsyb3ZOWml0MVg5b1V5cU04YllxMmhQS295UGNUYWk0Q2JnMXozWFhYU1pJZWYveHhmZjMxMTBwTlRmVnhSYWhLMHRMU3RHdlhMczJlUFZ0U2Zuc3BEVzBLcGFsSW02SXRvVFRuOHYyRW1vc3ptZFV3VHFkVFU2Wk0wYVpObTN4ZENxcTRYcjE2YWY3OCtXVWVBcVJOb2J6S2FsTzBKWlJYZWIrZlVITVJjR3NncDlPcDFhdFg2NzMzM2xOY1hKeVNrNU45WFJLcWlOcTFhNnRseTVZYU1tU0licnJwcG5MLzhhQk5vU1FWYlZPMEpaVGtYTCtmVURNUmNBRkpYMy85dFd3Mm16cDM3dXpyVW1BQnRDZWNUMHVXTE5IWXNXTjlYUVpRcmZEekI1RDB5U2VmYU4yNmRiNHVBeFpCZThMNWN2RGdRYjN5eWl2S3pzNzJkU2xBdFVMQVJZM25kRHIxNmFlZmF2MzY5WEk2bmI0dUI5VWM3UW5uMDZlZmZxcjA5SFI5K2VXWHZpNEZxRllJdUtqeGR1L2VyZVBIanlzeE1WRjc5dXp4ZFRtbzVtaFBPSitlZi81NVNkSzhlZk44WEFsUXZSQndVZU45OHNrbnhWNEd6Z1h0Q2VmTDBhTkhQWmVQSFR1bTNOeGNIMVlEVkM4RVhOUm9McGRMbjM3NnFlZjZKNTk4SXVaZDRselJubkErRmZ5QmxKT1RveDA3ZHZpd0dxQjZJZUNpUnR1L2Y3L2k0K005MStQajR6bUxFczRaN1FublUrRWpBQndSQU1xUGdJc2FyYmcvR0FWNzRJQ0tvRDNoZkVsTVROVHUzYnU5dGpGeEVTZy9BaTVxdE9JQ0NiMGtPRmUwSjV3dnhmMHdTa3BLMHE1ZHUzeFFEVkQ5RUhCUll4MDhlRkNIRHg4dXN2M1FvVU02ZE9oUTVSZUVhbzMyaFBPcHBCOUcvR0FDeW9lQWl4cXJ0RVBIL0JGQlJkR2VjTDZjUEhteXhKNWFoaWtBNVVQQVJZMVZXdWhnM0NRcWl2YUU4Mlg5K3ZVbHJyN0Irc3BBK1JCd1VTTWRQWHEwMU5udCsvYnQ4NW9ORDVTRzlvVHpxYXdmUkJ3UkFNcEd3RVdOVko0L0VQd1JRWG5Sbm5DK25ENTlXdHUzYnk5MUg5WlhCc3BHd0VXTlZKNndzVzdkdWtxb0JGWkFlOEw1c21IRGhqTEgyTEsrTWxBMkFpNXFuSVNFaENMclN4Wm45KzdkU2toSXFJU0tVSjNSbm5BK2xmZUhFRCtZZ05MWlhCem5BQlFiR3l0Sm5Bb1Q1d1h0Q2VmTG5EbHo5T2FiYityKysrL1g4T0hEZlYwT1VHM1Fnd3NBQUFCTEllQUNBQURBVWdpNEFBQUFzQlFDTGdBQUFDeUZnQXNBQUFCTEllQUNBQURBVWdpNEFBQUFzQlFDTGdBQUFDeUZnQXNBQUFCTEllQUNBQURBVWdpNEFBQUFzQlFDTGdBQUFDeUZnQXNBQUFCTEllQUNBQURBVWdpNEFBQUFzQlFDTGdBQUFDeUZnQXNBQUFCTEllQUNBQURBVWdpNEFBQUFzQlFDTGdBQUFDeUZnQXNBQUFCTEllQUNBQURBVWdpNEFBQUFzQlFDTGdBQUFDeUZnQXNBQUFCTDhmTjFBVUJWTW1mT0hGK1hBQXVaT1hPbS9QMzlmVjBHcXJFMzMzelQxeVVBMVJJQkY1QVVHQmlvckt3cy9wamd2RnE5ZXJXdlM0QkZCQVVGK2JvRW9GcXh1Vnd1bDYrTEFIeHQzNzU5K3U2NzczeGRCaXppc2NjZWt5UmRkOTExNnRpeG80K3JRWFVYRVJHaC92Mzd5OCtQUGltZ3ZBaTRBSENleGNiR1NwSWVlZVFSWFh2dHRUNnVCZ0JxSGlhWkFRQUF3RklJdUFBQUFMQVVBaTRBQUFBc2hZQUxBQUFBU3lIZ0FnQUF3RklJdUFBQUFMQVVBaTRBQUFBc2hZQUxBQUFBU3lIZ0FnQUF3RklJdUFBQUFMQVVBaTRBQUFBc2hZQUxBQUFBU3lIZ0FnQUF3RklJdUFBQUFMQVVBaTRBQUFBc2hZQUxBQUFBU3lIZ0FnQUF3RklJdUFBQUFMQVVBaTRBQUFBc2hZQUxBQUFBU3lIZ0FnQUF3RklJdUFCcWpGOS8vVlZQUGZXVVRwNDhXYTc5VDV3NG9aVXJWMnJmdm4xRmJ0dStmYnRXcmx5cFR6Lzk5SHlYV2FMYzNGd2xKeWZyNk5HajJyMTd0elp0MnFSVnExWXBQVDNkczgvNjlldTFZOGNPci91NVhDNTkvUEhIZXZiWlozWGl4SWxLcXhjQWZNWFAxd1VBUUVYazV1WXFQVDFkcWFtcE9uUG1qRTZmUHEya3BDU2RQSGxTeDQ4ZjE2V1hYcXBCZ3dZVnVWOXFhcXIrK3RlLzZzQ0JBOXEzYjU5ZWVPRUYyV3kyVXAvcnNjY2UwNFlORy9TblAvMUplL2Z1bFNRRkJRV3BaOCtlbWpadG1sSlRVelZreUJDbHBLUjQ3ck5wMHliUDVXZWVlVWFMRnk5V3YzNzlTZzJXOWV2WDExMTMzU1ZKbWpCaGd1TGo0K1YwT3VWME9wV1RrNk9zckN4bFoyY3JKeWVuMlB0SFIwZXJjK2ZPeXN2TDA1TlBQcW5qeDQ5cjBhSkY2dEtsaXlUSlpyUHBmLy83bjNiczJDR24wK2w1TGdDd0twdkw1WEw1dWdnQUtFbEtTb3FHRFJ1bTdPeHNaV1ptS2pjM3Q5VDl3OFBEOWM0Nzc2aDI3ZHBlanpGeDRrVHQzYnRYc2JHeG1qOS92a0pDUXBTVWxLUUZDeGJvOXR0dlY2TkdqVHo3dTF3dXpaOC9YOHVXTFN2eStIWHExRkgzN3QzMTNudnZGZnY4YmRxMDBmNzkrNzIyeGNURTZNaVJJeVhXSEJNVG83ZmVla3VTZFBmZGQydlRwazJ5MiswS0NBaFFabWFtSk1sdXQrdnl5eTlYUkVTRXdzTENWTHQyYmRXdFcxZDE2dFJSbHk1ZFZLOWVQYTFaczBZUFAveXdycmppQ2ozMzNIT0tqWTB0OWIyU3BIbno1cWwvLy81bDdnY0ExUWs5dUFDcU5LZlRxYVNrSkVtU241K2Z3c1BERlJJU290RFFVSVdGaFNrOFBGemg0ZUdLaUloUTNicDFWYTllUFdWbVpub0Nibng4dkNaUG5xeTR1RGoxNzk5ZmMrYk1VV0Jnb0NUcGpUZmUwSm8xYS9UMTExL3J4UmRmVk1PR0RTVkpCdzhlMUgvLysxOTE2dFJKa3laTjBwLy8vR2VOSFR0Vy9mdjMxeGRmZktGMTY5YXBUcDA2ZXZycHB6Vmx5aFNscGFYcGd3OCtVRmhZbUNSNWdtVjRlTGpXcjErdm0yKytXWkk4UXdkaVkyUFZxRkVqdmZ2dXUwVkM2RC8vK1U4NUhBN3QzYnRYQ3hjdTFMWnQyOVM5ZTNkTm1USkZMVnUybENRZE8zWk1DeFlzVUY1ZW5tNjc3VFpKVWs1T2psNTY2U1g1K2ZscDZ0U3BjanFkaW9tSmtTU2xwNmZyeElrVENnb0tVb01HRGJ5ZUx5UWs1RHgrV2dCUU5SQndBVlFiWDM3NVpZWDIzN3g1c3g1NjZDRWxKeWRyNU1pUm1qWnRtdXgydTV4T3A3S3lzalJpeEFoOTlkVlgycmx6cDhhUEg2OGxTNWFvZnYzNmF0bXlwVHAxNnFUT25UdHIrL2J0aW9xSzBnOC8vS0N0VzdkcTkrN2RHajU4dUhKemM3VjE2MWIxNzk5Zlc3WnMwWW9WSytUdjc2OHhZOGFVV0UvQk1KdVFrRkJzRDJ0YVdwcW1USm1pYjc3NXhuT2ZWcTFhYWNXS0ZVcFBUMWQ2ZXJxMmJ0MnFyS3dzTld6WVVEZmZmTE9pbzZQMTczLy9XL0h4OFJvM2Jwd2thZWpRb1JvL2ZyeHV2UEZHVFp3NFVTZE9uTkEvL3ZFUDllM2JWLy8rOTcvVnMyZFBYWGJaWlJWNlB3R2d1bUNJQW9BcUxUazVXUU1IRHF6UWZRWU9IS2cvL2VsUEdqVnFsQ1F6QnRYZHMrc2V6MXFjbGkxYjZxV1hYbEx0MnJYTGRYaS9zT0RnWUczZXZMbllIdHdqUjQ1bzdOaXhrcVFsUzVhb1ZxMWFHamx5cEpZc1dlSTFSTUhwZEdyUW9FRTZmZnEwcC9hZ29DQmxaR1I0bmlja0pFUy8vLzN2OWFjLy9jblRHKzErRG5lQWw2UzVjK2ZxNk5Ham1qOS92Z1lOR3FRbm5uaENQLzMwazBhT0hLa0dEUnBvK2ZMbENnb0txdkRyQklDcWpoNWNBTlZHY0hCd3VmWUxEQXhVdTNidDFMeDVjeVVrSkNneU1sTGg0ZUdxVmF1V3dzTENGQmdZcU9EZ1lBVUdCc3JQejAvKy92NzY2S09QRkJjWHA4V0xGMnZxMUtrYU9uU29FaElTOVBEREQ1ZjVmRGs1T1hyNTVaY1ZHQmlvQng5ODBMTTlOVFZWNDhlUDkxeWZPSEdpSkJOd3c4TENOSEhpUkMxWnNzVHJzZXgydStiTm02ZUFnQUExYU5CQVgzMzFsUll1WEtpTWpBd0ZCQVJvMkxCaG5oN2RFU05HZUFKdW56NTlsSldWcGZUMGRLV2twT2lxcTY3eWpER09pSWpReUpFajljMDMzeWd0TFUyWFgzNjV0bTdkcW9VTEYycmF0R25sZWs4Qm9EcWhCeGRBbFphVWxLVEJnd2RMVXBIbHI4cmlkRHBsdDVkdk5jUzR1RGl0WExsU1U2ZE9sWitmK2UxZmtWNWNkMjNqeDQvM3FqTXFLa3JCd2NIbG5tVG01ZzYyMzMzM25VSkRRelY4K0hDTkdqVktkZXJVMGVUSms3Vng0MGExYXRWS2l4Y3Y5b3o5UFhIaWhFYU9IQ2svUHorOThjWWJHajE2dE9MajQwdDhYcnZkcmxkZmZWWHQyN2N2OStzRWdPcUFIbHdBVlZwcWFxb2tzenhYV2xxYWJyenh4akx2OC9ISEgwc3lBZTVjUW1waHI3enlTb24zbVRScGt0Y3lZUysrK0tMWEVJWDMzMzlmenp6empOY3lZZSsvLzc2Q2c0TTlxeGZVcjEvZmM5dWVQWHMwYjk0ODdkcTFTdzZIUTMzNzl2VU0wZmp3d3c5MTVzd1oxYWxUUjVMMDQ0OC82dTY3Nzlienp6OHZ1OTJ1R1RObTZQVHAwMXF3WUlIQ3c4TTFldlJvN2RtelIydldyRkZrWktUdXUrOCszWHZ2dldyWXNLRW1UNTZzdDk1NlMrSGg0ZVYrZndDZ3VpRGdBcWpTRWhNVEpVbWhvYUZlS3lwVWxIdEZnZUtVMXJzcVNYLzg0eC9QNlRuZENxODcrLzc3N3lzaUlrS3paODh1c3UveDQ4ZTFhOWN1U1ZKZVhwNDJidHlvalJzM0Z0a3ZJQ0JBTnB0TnUzYnQwdXpaczlXbVRSdDkvZlhYOHZmMzEyT1BQYWFjbkJ4OStPR0h5c3pNMUtwVnExUy9mbjFQb1Biejg5T2dRWU9LWFM4WUFLeUFnQXVnU3R1OWU3Y2txV25UcGw3YkMvZTJwcWVucTArZlBpVStUdUVoQUFXVjFjczdaODZjc3NvczFkeTVjL1hmLy83WGExdmhWUlRjcitlS0s2N1EzWGZmcmJTME5EVnQybVFQUXhnQUFDQUFTVVJCVkZSTm1qUlJhR2lvYnIzMVZrbG1aUWcvUHordFg3OWVYYnAwMFQvKzhRK05IajFheDQ4ZlYyQmdvQm8yYktoNjllb3BPanBha2p4bllTdTR6cTlrd25OQ1FrS1I5eFVBcklDQUM2QktjdzgzYU4yNnRjOXFtREZqUnBuN3pKMDcxMU9yVzFaV2x1NjQ0dzUxNnRUSnF3ZjV5SkVqY2pnY3hZYkw0T0JndFc3ZFd2ZmZmNzhpSWlMMC9QUFBlOWJuZGQvKzVKTlBhc1dLRmVyY3ViTm16WnFseG8wYnEyWExsdHF5Wll0eWMzTjE0c1FKSFR0MlRLbXBxWHJublhja1NSZGZmTEhYODV3NmRVbzMzWFNUeG84ZnI3Lzg1UzhWZWo4QW9Lb2o0QUtvc3JaczJhSWZmdmhCa3RTalJ3K3YyOXdUejhyTGZiS0ZjMUZXRDY0N0FPZm01bnBXU3BCTXdOMitmYnVlZmZaWjNYSEhIWjd0c2JHeGlvcUtLdEtybkpLU29tZWZmVlp2di8yMlhDNlhCZ3dZb0RwMTZ1alVxVk5lKzkxeHh4MktqNC9YNXMyYmRkdHR0K252Zi8rN05tN2NxTTgvLzF6SnljbHl6eDBlT1hLazFxeFpJN3ZkN3ZWKzVlVGs2T0RCZzNJNm5TVXVtUVlBMVJrQkYwQ1ZsWmVYcDRDQUFBVUZCYWw3OSs3S3ljbngzRmJSc2JobGpiTXRUWGw2Y0NVenRqVWhJY0Z6dlVlUEhobytmTGk2ZCs5ZVpOL2lUdlR3K3V1djY0TVBQbEJ3Y0xDbVRac21oOFBoRmV3REFnSWttY2xyOCtmUDE1SWxTL1RDQ3kvbysrKy9WMnBxcWxKVFU5VzBhVk5GUlVWcC8vNzlXckZpaFNScDFLaFJhdGFzbVNTcFZxMWFTa3hNMUlRSkV5UkpIVHQyck1BN0FRRFZBd0VYUUpYVnQyOWZQZlBNTTlxN2Q2K0Nnb0xrZERvOXA2dDk0NDAzdlBiTnlzclNILzd3aHlLUEVSVVZKY2xNN0NySk5kZGNVMm9kYjc3NVpxbTNEeHMyekhQNW5udnUwZVRKa3lWSjExNTdyYnAzNzE3cUJMZUMyclp0cTZlZWVrcU5HalZTMDZaTmRlREFBVVZFUk1odXR5c3NMRXpEaHcvMzdHdXoyVFJ1M0RqMTZkTkhiZHUyMVprelp4UWFHdXBaRnUySEgzN1FIWGZjb1VHREJtblNwRW1lKzAyZVBGbXZ2LzY2Y25OejFiVnJWL1hxMWF0Y3RRRkFkY0k2dUFCd25ybDdaaDk1NUJGZGUrMjFQcXZqekprem5qVnlBYUFtS2Q4SzZBQ0Fhb2R3QzZDbUl1QUNBQURBVWhpaWdCckw2WFJxOWVyVldydDJyUTRlUEtqazVHUmZsd1FBSlhJNEhJcU9qbGFIRGgxMHh4MTNGRm5iR0VBK0FpNXFKS2ZUcVNsVHBtalRwazIrTGdVQUtpd3dLRWpQTGxoUW9WTlJBelVKQVJjMTBqdnZ2S05ISG5sRXdWR3RGSFBkZEFVM2JDTkhZS2l2eXdLQUVybWNlY3BKL1ZXLzdseWpYOVkvcjJiTm1tbkZpaFVLREF6MGRXbEFsY01ZWE5SSWE5ZXVsU1RGWERkZHRXSTZFMjRCVkhrMnUwTUI0UTNVdU44NGhWM1VSVC8vL0xPKy8vNTdYNWNGVkVrRVhOUklCdzhlbENRRk4yemo0MG9Bb09KQ3puNTN4Y1hGK2JnU29Hb2k0S0pHY2s4b28rY1dRSFhrQ0tvbFNVVk80d3pBSU9BQ0FBREFVZ2k0QUFBQXNCUUNMZ0FBQUN5RmdBc0FBQUJMSWVBQ0FBREFVZ2k0QUFBQXNCUUNMZ0FBQUN5RmdBc0FBQUJMSWVBQ0FBREFVZ2k0QUFBQXNCUUNMZ0FBQUN5RmdBc0FBQUJMSWVBQ0FBREFVZ2k0QUFBQXNCUUNMZ0FBQUN5RmdBdlVJRFpKWVlHK3JzS3cyWHhkQVFEQXFnaTRRQTNpa3ZUb0FHbFVSKytnRytoWC9zZndzMHRqT2tsUm9kS0E1dExFcmxLd2Y4VnI2ZFpFbXRaVGlxNWQ4ZnVXWk5JVlV2djZVdmc1aFBobXRhWFdkYzd0ZVcyMmt1L2JOTHpzOTljbTg1N1dDOG5mMWppczZINlhONUt1YUZxeDJ2enMwb2dPVXAzZ2l0MVBraHgyNmQ1ZTBtVU5UWTIxQXN6Mk5uV2xQM1dXSW9MS2ZveUN6MjIzU2EzckZyOWZhRURGMnFGazNyTnJXa3RCRmJ3ZkFPdmphd0d3cU9hUjBsVXRwYmYzU3NmVDhyYzdYZWEyOUJ4elBkQWh6YnhTZW1ldnRQVm8vbjRoL3ZuN0ZMemNwcTdVczVrSnFLdjNTUmRIU1ZON1NrOXNrbktjNWF2TkpsTmIwM0RweHZiU3dpOU5YUlVSNkREQk1qTTNmMXViZWlhb0ptZWEyMVo4SngxSUt0L2oxUW1XSm5TUk5oeVJWbnhmc1hwY0x2TWU3RC9wWFk4a3Rhb3JuVXlYRm02VFRtZVdjSDlKM1p0S1hSdExqMjZVRWxLbFAzZVdNbktsZisrU2ZrMDMrM1ZyS25WdWFNTDBzbS9MVjV2VEpRMXNJVjNaWEhyaEsrbWJZNlh2YjVQMHQrN1Noc05tM3haMXBPR0JVbTZlTlBaeWFmbjNKb2gzYnlxMWlKVG1mbDd5NjNMWDNPOGlzOStoVTlLVUh0SVB2eFo5bjVxRVMvRXAwcUt2aWo2R3YxMEtjRWhwT2Q3YnYwdVVidThpeFRhV1ptL3d2cTExbmZKLzlnQ3NoNEFMV05UUHAwMHY3VVA5VFJEOThFZXozZWt5Z1N2dmJCanRHUzFGQmtsLzdHUjYyRDcvMld5Zk5VRDY3SkFKV1ZjMGtYNDZMYjMrbmRTNWtibDk4UTVwNXpHcFdialV0WW5VTUV4S3o1WWExcEoybnlpOXRtNU5UTGhOT0NOZFZGdXFHeUtkU0N0NS8zYjFUQUFxS0xhUmxKUWhMZjQ2ZjF1ZTA0U29aZCthMTMxM0QrbXU5NlhjY2dUdmI0NUpHNDlJL1MrU3ptUko3KzczZnY3V2RhVTErMHErZjY3VHZLYjRNOTdiZy8xTTc2Ui9HY2ZMOHB6U25oTW0zRXJTa3AzUzMvdEtNL3BJc3paSU9YblNKVkhtOWIyOXQrelg0K1owbVFEK1kxTFo0Vll5WVh2L3I5S0VydElyTzAxZFAvd3FYZDdZOUxBMnJDVjFpREt2OTZreXdxMzdkU1drbXJvbEtjOWwyc3p4UXA5M25XQ3BscjhKeis1QTd4YmdrR1lQbERZZEtScU1KZk40MTdiT3Z4NWRXK3JVeVB4dyt2NTQyYThaZ1BVUWNBR0x5blZLTDM0bFBkeGZ1cm05Q1NJRmUyZ2xFeHlHdERKaDQ0V3ZUQSthVzdDZmRIM2IvT3VSd2RMYUE2YTNMRE5YcWhOaWVnYWpRczN0YmV0S1BacEp0WU9rV1o5SktWbkYxeFhpTHczdklLVmxTL00rbDBaM2tpWjNsNTc2b21pd2NUdWRKZjJ0dlRuY1hsQkxtVEQ5eGRsUTd1NTFUY2t5Z1g3WXhWS2pNQlAyM1M1cktQVnFWdnp6dUlkdGRHdnFQWFNpZlgzelhpV2NrYjc2cGZqNzVwME5rYzl0OTk0K2Y0aDA5SFRKcjYzZy9TVVQxbEt6elhOOWRsZ2ExTUs4OTIzcm1oOFF6MjJYTG0xUTlMTXNqZE5WZk85NjN4Z1RYZ3VIelExSHpHZC9TWlFKeDQzRHBJc2lwTTAvU1IvOEtGM1ZTdHFaSUowNkcyNXROdW5TS09uYnhPS2ZPeVBIRENNSThwUGtNcUh6bFYzZSs4MGVJUDF5cHZqM0tTdlB0SnZCTGIxZlI2QWovL0tRMXQ3M3ljNHpRM0dlMkp4Zko0Q2FnNEFMV0ZUak1CTVkxaDR3NHlBTGgwUEpoTnVjUEJNMEN4K1J6M1ZLdTQrYlFQWFUxYVlIcm5tRUZIcDJ2TzJJRHQ3Ny8xK0I2Mk02U2M5K1dYeGRmN2pNakpGOWJydDBKdHNFblJsOXBQdDZtMEJlM0dIbGhEUFNRK3ROeitvVGc4MVFnR1hmU3JkMU5JZnNPemMwK3dVNHpQQ0xpVjN6WCsvRXJ0S2NUZWEra3JUM2hIUkRXeE1vczNMTi92NTI4NWk1VHZOZnlRUmh5ZlJjSDA0MmwzczBNL2N2ZktqOFhBMXVtVDkyMTEzN2xKNG16SDEvWEtwOU5uQmYwOHIwSUovSmx1N3Nac0ttbjkwRVRyZnIyNXB3WEJ5N1RZb09OKytGbTUvZDlNVCtja1o2ZkxONUwrdzJhZVFsSmpqNjJhVUd0Y3c0M0ZabmErd1hZNEsvdjkzMHV2K3hrOWxlTjhUVTk5dzJFM0p2Ym05NmVpVXBMQ0IvR0V4cXR1VHZNRDNpQld1UnBQQWdLYkdFWHZ4Y3B3bkszeVY2LzRDWU05Q01BMTc4dGZSMVF2NzIwQUFwTzdmOFEyWUFXQThCRjdDb0dYMmtkUWROVDVaa1F0UEFGcEtmUTZvZktsM2R5dnpiY05qMHlnNW9ibm9nWC8zR0hGWXViZ3hxdjR2TWY3ODVsaDgwRmwwdmJmbkozQy9Jci9oRHlHNUQyNWlKVW12MjVSOHVUOHVXNW04MXZiaFRlcHJlMkhVSFRmQXFxSERQWGtxVzZaV09ycDAvQk1GdU0wSFJQZW50Y0xKNS9WZGVaSVpwU09iNkl3WEdhOVlOTnVIclZLWTVKTzkwbVhHb013ZEk5VVBNWTZ6NHZ1eGhEamFiZVY4SHR2RGU3dWN3ZFJYbjIwVFRRM3M2MCt6anNFbEhVMHk0dkNUSzlEenZQMmw2YkROeThvY0Q3RDlwM3NkdmpwblFLNW53MXlkYU9wbmhYV3QwYlZOYldLQUowTWRTODI5emgvbGV6YVJQRDVuWG5waHF3dkl2WjZRbVlmbTEvNXB1UHRzV2tlWjZpTDhaNzF3MzJMemZSMU5NWVA4eHlmU3FkNGd5NDdadE52TVlCWHVKSFhaem4yQi9FOHJkUWJTc2xUVXVhNWgvVkNIWXp3VHJYODZZNFNzRmg3RDBhbVorS0MzNXV2akhBV0I5QkZ6QW91dzJNOFBjYmRqRitaY2JoNWxlTnNrN2tBWDZTZUVCSnV3VnpyZlJ0YVdJWUhQSXVuQ1FheFJtZ3RyZ2x0TEtQZEwyK0tMMVhOdmFoSk5qcVdaY2IrRWdlQ0RKVEZ6cUZXMytIVXMxdmFYTHZ5Lys5ZFVOTVQyN3RZT2t0L2FZQVBYVTFaSnNacmhEZ0VONnNKKzBjcmNaSzF5UXY4T00rVXhNTllGd3d4RlQvNzVmVFZqdjFNZ012WGgxbHhtVFhEZkU5TFNXTml6QVlUUHZhK0dlYmNrRXV1SWtwa3IzZld4NlpPL3ZZOEwwZ21KNnZ1Y1B5Ui8rMEtqVzJTQmFxTGZ6Y0xKMDc4ZmUyeUtEemFvWkdUbFNrTCs1MzRLdHBmZHNyajlrd3U2QTVxWTMxeTBpU0hyL2dQbnNUNlJKLy9sV09uaEt1cXU3cWIvZ2o0Wjl2K1pmbnpQSWpQbCsrZ3ZUQTk2bXJyVHJtTG0vbjEzNjEzV205ZzhPbU1tQkpYRzZUSy83MERibXFJTTdlTmNKbHE1ckkyVVc2bFcvTk1xMHNVOE9sdnlZQUt5TGdBdFlWSjVMK3Y1c1QydHhNOHFEenZhQXVjZmRMcnBlK2o2eHdIakZRZ2szTXRpRWhaN05pZ2E1RnBINVBYdGpMak5oODhqWncvb0JEdW4zSFUwdmNlclpTV2pGaGNEQ0d0WXk0ME1sRTZEY2s0Z0MvVXhQNUl3KzBvNWZUQzMvNkNmOWE1dTUzZDh1dFlvMHZaNzFRcVJSbDBtcE9kS0JrL21QSGVDUVp2YVg5cDAwaCthakk4ejJXeTZSTG1zZ3hVU1kzc2RPRGMyL0ZwRm1pYXlNWE8rSldnVjdyTzAyRTRDWDdqemJZeHBnZXBsblhXbUdlcmlmMTkyalhsRDcrdWEvSGM2dVNMSDVpSG0vM055dmVXSlhzeXJEbVN6cHNVMmw5NVpMMG8zdHpFUzh4RFFUd091Rm1MR3FwVTJXczl1bFllM05xZ3R2N3BHR3RqV3Z1V0V0OHdNbE1kVk1ocXNYWWdKdTdVRHpIS1dwRXl3OTBOZjhzSkRNY0lZL1g1NS9lNjBBMDY0Nk56SkRUN2I4VlBReDdEWnBXN3o1QVpXYVpTWkJuczZVNW4xaGZnQnNpNWMraWl0N3JET0Ftb0dBQzFoVXdYdzZzWnM1M0Ywd0VMa1A2YzdhWUVKZUViYWlsMWZ1TVVHa3BDRUtoVVdGU24rN3d2VDR6ZDVnbmo4cnovUW91dS83eGM5Rkp4ekYxSmJhMWpPQlJUSmhPZGcvZi95dncyWldLMmhRUy9yMG9IVHJwU2JRU2lhZ2o3ekV2TDczRDVneHlEbUZRbVdlMDRUUVptZFhQVGlSWmxhU09IejJlZHlIMDkxREhkd3JHL1NKbHVLU1RGQ1hwRWNHbUlsZ21iblN4M0VtdUYzVDJ2Ukd6cnpTL0NEWWVNUjhGZ05iU0gxaXBDK1Btcm9LaW0xa2VzWlBwSnNmSTM1Mjg1bTRRN1g3TlFmNzUvOGc2Uk5qbnJNa2JlcWFOWE5mL01yMFRtZm1tUWxpdis5b2VvUDNGclBTUldTdzlOZHU1cmtmMzJ4NmJRTWNac2pEeXp2TmhNVlh2ekd2czFsdDAxTmZMelEvd0Jka2s5U3V2aFRpWitwZWY4aDgxalA2U2dIMi9ERzZrdmxjNjRWS1A2ZEl2YU5ORDNEQm9PcG5Od0UzTTllRSs4dlA5ckQvYjdkNTMydzJzNEpGYXJiNU1lSjA1WStiQmxBekVYQUJpM0lWU0xqWmVVV1hzS29iWW1iMys5bWs0aFk4c01rcy9mVzdkaWFRZkhNc2YxeHVjVU1VQnJhUU9qWXdRV2JYMlY3T3pGelRvM253VlBscXZpamliTy92YWZQUDgxcGtKc0pKM29mckpSTnUrc1NZa04yanFRbkQzWnFZb1EzckQ1WCszdXcvYVZhUE9GY2gvbWJDV2tITndrMlE4M2Q0cjBMaE5xaUZtUnptbnZUV0tFeHFXdHRNNGp1VFpjYXkybTNTOHdVbVV4Vit6YzBqaTY1OFVGQm9nRGtSdzg0RU0vbnFoblpTWm9ZWmJ0SC9Jck1FMktMdFJaZHp5OGt6WWY5QWtwbFlGdHZJdElObTRkSjFyYzA0MzdoVHB2ZTJjeU1wcXBhWlFGWndsUXJKREgrSmJaeC80b29mazh6bjBiV0p1ZjcyRC9uRFdCWmRiMEwvcW4xbmh5RVVNM3pDL1VNak5kc0UyMkVYbTgrd2Q3VDU1MjgzdzJmKzNGbTZ1TDdwc1g5MFkvNTdES0RtSWVBQ0ZsVXc0THJYUVMwNEEvMWYxNW13VXRLS0FIYWJtVURVTDhaTWxQSXJzQ1JUYVVNVVd0VXhKelhZZThJY29uY3ZGM1pWU3hQa0NpdDR1THBUUTFQbnMxOTYxMThhaDAzNjV4WVR4RVBPOXI3K2NzWU1OZmpzVU5HeHhGTCtHYk95ZitNcyt6eVh0THRBYi9aVFY1djZrelBQcm10NzNQczlYM1M5Q1lrRmc5ZWdGbVkvZDUxeFNXWXlYOEZWQmdvT1VaRE1VSWJEeVdaY2ErSEpiLzUyYzhLS25EenB0Yk85NnFIK1poaUIwMlcyemVocmV0WS9PU1M5dHorL0RhUm1tOCs5OEJDU1pyWE52MXluMUtHK1dWa2lwclkwK095UG5IMG52ZmVQVHpFVEdEODVhSHBiM1QrTVd0Y3hyM1BjNVZMN2V2bGpnZHZWTiswZ01VMWErblhSejh5OW1rUlNocWt4SjgvOFdDdDRCajMvc3hQWERwM3R1UjNjUW5xckF1c0ZBN0FXQWk1Z1VRVm5wTHRVdE5mVmJpdDVkcjlrSmthNWx3bDdiSkQzR05ieURsRW9hUDlKTXhrb0tjTjdrbE93WC83aDZtT3A1ckQ4RlUxS245QVZGbWg2VHE5b2FzYktSZ1JKcHpKTVQzV2d3NnlCKzZmTzBzMFhtM0draGJsUDdYcXFqTEdqWlNrdGhKZm5UR2gxZ2sxdjg5elB6ZmpmTTFuU3BwL01KTHZJWU84aEplNGhDbEorajNpdmFMTUtocHUvd3d3eGFGMVgrakxlVFBxVFRNQnRFR3ArQkxoUGxXdXptWERkSjlyMDdMb244NzJ5eXd4TDZON1VuR1h1aWMzbWZmMUhQek8wNHZ2ajVyNm5NMDNQK2FtTW9qMzBYOGFiOXZQRlVUTmh6LzE4SFJ1YWswaGNGR0Y2ZU05a21SN2pJSWRVcDVicDhhMWJ6SWtlM0dzdHQ2OW5QcnV2ZnNrZnVpR1o4UDlyZXY2Umc2aFFNNkh0aTZObUlpS0Ftb2VBQzlRQTloSm0rQmUzTnE2Ync1WS85blRXaHZ4eHM2V3BIMnBDU25Iak93OG5tN09LRmJUb2VyTlVWdUV4dU1YVjN5TFM5UEFHK25uM0dFdm1NVjdjSVQweHlOeitaYnpwQmIycXBWbnE2Mzk3ekV4K3R6ckI1citKcWZwTmlndTQ3aDhXNWVtQUhuYXhHY043Sk5tRTBETlpadnpyek0rODkzdm1tdUpQSWxGUVJKQVpldUNlak5XNVlmN1lZNGZkakRIdUYyT3VwMldib09nNmU1dC9nZDc1OUJ3VHpxOXNibDdmLzEwczFRbzBsOTAvT2x3dU0xNjJkcEMwSTZINDk4RjlSankzUzZOTURjdS9NK3NrZjNQTSszTXY3VVFQRjUyZDlKZm5Lbm1DWXVFMklabWw1K1orWHZwd0RnRFdSTUFGTEtwZ0QyNkF3NFMrbHd1c0MvcjBFSE9vV2ZLZVQrWTI2N1A4Z0ZzdzNOclBUdWo1ZmNmOGJTM3JtT3NkRzVnZTFNYzJsYnhvZjNtMGlEUUJ5aDNRQmpUUFA1SEU3aFBTTzN0TmFKbmN3d1RDRjc3S0g3c1o0RENCYStsT3M5SkM1N09IeUYvYzRWMnZWUFRRZWtYWmJkNURCd0w5ekE4RFNiTEwrN2FDOTNIN09DNy9Nd2dvNWR1NHJQVmhHNFJLMDNxWllQdk9YaE1FWGNvUG5zOWRKLzF3MGl3UlZsRFRjTlBiV2ZBa0NaTHBPWjcrc1ZuZFlVSlg4NTVLNW1RY2N6YVpkV1l2T1h1NjN2NFhtWEhEWHhRSXRQNE9jM0tLaEZUVEhtd3l2ZmNIa2t3djYyamxqOXQyQy9ZditYVmVFbVZXelBqZkhtbjFEMllpWWNFZThtZXVNYmVYZFJRQlFNMUJ3QVVzeWxFZ0xDemRLWDFYYUtiN2M5dE5EOWRON2FUY3MyR2g0Q0h4aEJKNk4rMTJNNHlnN2RsRDNZbXBKc0Mwcld2Q1psYXVkTlBGWnZhKzAyV0dHMFFHbDF4bmszQnpSalUzZjRjWnYvbnRNZW1sSFNhb2ZYYllITXIvNEVmdk1QYk1WblBJZlVCemM4amNZYzhQWThmVDhuczg5eGNJc2phYnFXbm5NZTllM1hOaHMza1BIYkRiOHRlOHRSZTZ6YTFnd0MwNDA5L2ZYdktRRWJ0S0gwNlNtbTNHNHhZK09ZYm4vbmJ6R0lVZFRUSC9DZ3NOTU1IMXFwYm1mWHoxRzNQU2h6R2RwTWNIbWVEODNnRXpWR0JLRDNOR3MvNFhtUlVqdHZ4a2JvK0pNS0ZXTXA5Uit0bUpYNUo1WHk2S01QOEtLbTY5NEtiaDV1akRTenZ5MjFlUjExZkdjQnNBTlE4QkY3QW9oMDF5RDNYOU5ySG83UWRPU2xNK05MMW9ON1ExSWFuZ2VNN1NIbmYzcjk2ei9FdVRtU2ZkMU42RW5yeENoN0p6blNhOE5DNW10WUhMR3BxQTlPNStzOThUVzRyT3NFL1BNZU4yQjdVd3kySkpaa3luMi81aWVtaXZhR0xHOEs3WVd2UzJpdkt6bStFWTdpQTk5NnI4a09udk1PdkZGbHlsWWRIMStXY2VLOHpmWHZLUUVZZTk1Sk5GU0dhU1dHbVRCVzBxL2Y1dXRZUE1FSUJMRzVoVkhWNzd4Z3hCOExOSkxjOGUvaitWYWNKbTNObDFsWi9jWXNiOVJ0YzJnWFhMVCtield2aWw5TmNyVEVDTkNETHR4VDM4d045ZWRIbTQyUVBNNlhVTEc5RGNyRHBSMGc4dXlieHZBWTZTYndkUTh4QndBWXRhL24zcEU3VWswMk83ZHIrWlJMVDE1NUxEbDV0TlpnTFhweVVzdjFXY2I0NUpNejR4azh2S3V6SkNjWXBiUGtveVBjaFBmVzVPa0pDVVlWNVBhWWEyTWNNVmZ1c0VNOG4wV0JiOFVUQm5rNm5CSnVuZnUwdzRMR2ptWnlYM3NtYm41Wi9Zb2lDYnpLb01CVTh3VVJFT3UvbnhzcWVZY2RHRlplU1lKYnRlLzlZN01EZXZJMTBVYVhxSkM5ZVltR3A2WnR2Vzg2N1JKUk9RVDJlWlZSRGNaeW16Mjh6YXhCc1Blei9PT3o4VUhTb2htYU1BcGEyRzREN0J4a2VsckFrTW9PYXh1VnkvNVU4T1VEM0Z4c1pLa3JvOHZLT01QV0Uxb2Y0bDkzWUMxY1V2bnkzU0w1KzlxUEhqeCt2MjIyLzNkVGxBbFZPT2cxWUFZQjJFV3dDd1BnSXVBQUFBTElXQUN3QUFBRXNoNEFJQUFNQlNDTGdBQUFDd0ZBSXVBQUFBTElXQUN3QUFBRXNoNEFJQUFNQlNDTGdBQUFDd0ZBSXVBQUFBTElXQUN3QUFBRXNoNEFJQUFNQlNDTGdBQUFDd0ZBSXVBQUFBTElXQUN3QUFBRXNoNEFJQUFNQlNDTGdBQUFDd0ZBSXVhcVNJaUFoSlVsNVdtbzhyQVlDS3k4dE1sU1JGUmtiNnVCS2dhaUxnb2tacTBhS0ZKQ25qMkg0ZlZ3SUFGWmQrOXJ1clpjdVdQcTRFcUpvSXVLaVJycnZ1T2tuU2tiV1A2OHlScjVXWGxlcmppZ0NnZEM1bm5ySlRFcFd3Y2JIT0hQNUt6Wm8xMHlXWFhPTHJzb0FxeWVaeXVWeStMZ0tvYkU2blUxT21UTkdtVFp0OFhRb0FWRmhRY0xBV1BQT01ZbU5qZlYwS1VDVVJjRkZqT1oxT3JWNjlXdSs5OTU3aTR1S1VuSnpzNjVJQW9FUU9oME14TVRHNitPS0xkY2NkZDZoUm8wYStMZ21vc2dpNEFIQ2V1WHZWbWpadHFsV3JWdm00R2dDb2VSaURDd0FBQUVzaDRBSUFBTUJTQ0xnQUFBQ3dGQUl1QUFBQUxJV0FDd0FBQUVzaDRBSUFBTUJTQ0xnQUFBQ3dGQUl1QUFBQUxJV0FDd0FBQUVzaDRBSUFBTUJTQ0xnQUFBQ3dGQUl1QUFBQUxJV0FDd0FBQUVzaDRBSUFBTUJTQ0xnQUFBQ3dGQUl1QUFBQUxJV0FDd0FBQUVzaDRBSUFBTUJTQ0xnQUFBQ3dGQUl1QUFBQUxJV0FDd0FBQUVzaDRBS3d0S3lzTEczWnNrVUxGaXhRZW5xNjEyMzc5Ky9YODg4L3IyM2J0aWtySzZ2VXgvbjExMS8xMUZOUDZlVEpreGV5WEFEQWVXQnp1Vnd1WHhjQkFCZktyNy8rcXVIRGgrdk1tVE82NVpaYmRNODk5MGlTOHZMeU5HYk1HTzNkdTFjWFhYU1JsaTVkcXZEdzhHSWZJelUxVmVQR2pkT0JBd2ZVcFVzWHZmRENDN0xaYkNVK1oyeHNiSVZxM0xGanh6bmZmOEtFQ1JvM2JseUZuZzhBck03UDF3VUF3SVZRWEVoY3ZueTVsaTlmWG1UNzRjT0hkZVdWVjBxU3hvNGRxNGtUSjNwdVMwbEowY1NKRTNYZ3dBSEZ4c2JxNmFlZmxzMW1VMUpTa2hZc1dLRGJiNzlkalJvMUtyYUcwTkJRRFI0OHVNUWFWNjllTGFmVFdkR1hCZ0FvQXdFWGdDWEZ4TVNjMC8waUl5TTlsK1BqNHpWNThtVEZ4Y1dwZi8vK21qTm5qZ0lEQXlWSmI3enhodGFzV2FPdnYvNWFMNzc0b2hvMmJGamtzY0xDd2pSMjdOZ1NuMnZ0MnJYRkJ0eFBQdm1rM1BVR0J3ZVhlMThBcUNrWW9nREFza2FOR2xYaWJjdVdMZk82M3FOSER6a2NEbTNldkZtU3RIbnpaajMwMEVOS1RrN1d5SkVqTlczYU5ObnRkam1kVG1WbFpTa2pJMFAzM251dmR1N2NxU1pObW1qSmtpV3FYNysrcE44K1JBRUE4TnZRZ3d2QXN2YnUzVnZxN2JHeHNZcUppZEZiYjcybDdPeHMyZTEyei8zdXV1c3VTWkxOWnRPbm4zNnE5OTU3VDFsWldjck96aTd5T1BIeDhicnp6anYxMGtzdnFYYnQycDd0ZGV2VzFZd1pNelIxNmxSRlJrYnE3My8vdXlScDl1elpPblhxbE9iTm0rZjFPR2ZPbkZILy92M1A2YlVTa2dFZ0h3RVhnT1VWREgvbDZWMXQxNjZkbWpkdnJvU0VCRVZHUmlvOFBGeTFhdFZTV0ZpWUFnTURGUndjck1EQVFQbjUrY25mMzE4ZmZmU1I0dUxpdEhqeFlrMmRPdFh6T0hsNWVVcE1UQ3oyc2lUUDlWT25UbmtOalFBQS9EWUVYQUNXOThRVFQxUm9mNXZOcGpmZWVNUFRvMXVXYTYrOVZpdFhydFJkZDkzbDFjT2JuSnlzSjU5OFVwS1pyT2ErN09hK2Z1bWxseW95TWxLMWF0WHlqTDlOVFUxVnJWcTFQUHNPSERoUWt2VEtLNitvV2JObXlzM05sWjhmWCtFQVVCeStIUUZZM2h0dnZGSGgrOWp0OWdxTnBYWDNFcDg2ZGNxenJXblRwbnJycmJmVXJWczNOV3JVU0t0V3JaSWsvZTUzdjFOQ1FvSzJiZHZtOVJnMm0wMFJFUkZ5dVZ5YU5HbVN3c0xDZE8rOTkzcE5tQXNMQzlPMzMzNnJ4eDkvWEFzV0xGQ3JWcTBxL05vQXdPb0l1QUFzcjZKREZBb3JiVVdHSTBlT2VGMHZHSENQSGoycWJ0MjZTWklTRWhJOGw5MEtYdCswYVpOQ1FrSWtTZXZXcmRQdTNidmxjRGlLSGZPN2R1MWFKU1ltNnA1Nzd0R3laY3NVR2hwYTRkY0VBRlpHd0FWZ2VlY1NhZ3Q2NjYyM3l2M1lDUWtKbnNzUkVSRTZjK2FNOHZMeU5IbnlaQzFhdEVnMm0wM2p4bzFUU2txSy92T2YvNmhSbzBZYVBueTRBZ0lDSkVtWm1abDY5dGxuSlVtMzNucXJXcmR1WGVRNTc3dnZQbTNidGswLy9mU1RaczZjV1dUb0F3RFVkSnlxRjREbGpSZ3h3dk92b0lDQUFFK3dQRi8yNzkvdnVWeXJWaTA1SEE1SlpzbXk2ZE9uS3kwdFRaczNiOWFxVmF1VW5aMnQrdlhyYStqUW9aN3h0UC82MTc4VUh4K3ZKazJhYU1LRUNjVStSNTA2ZFRSdDJqUkpaczNjTjk5ODg3eStCZ0NvN3VqQkJXQjU5OTEzbnlRejZhdmdlTngxNjlZcElDQkFQLzc0b3lTVk9HbnI1cHR2THZkemJkMjYxZXU2ZThXRUR6LzhVTnUyYmRPZ1FZTzBidDA2U2RLZ1FZTjAyMjIzeWIwYytjOC8vNnpseTVmTGJyZHI1c3laT25IaWhFSkNRcnlHUWJnRDgzWFhYYWUzMzM1Yk8zZnUxSUlGQ3pSNDhPQVNUelVNQURVTkFSZUE1YmxjTHQxNDQ0MmU4YkZSVVZHU3BOR2pSK3Z3NGNPZS9hS2pvNHU5ZitGeHRxWEp5TWp3WE03TnpmVUUzQmt6WmtpU1huenhSZlh2MzErUFAvNjQxcTFicDNYcjF1bUtLNjdRTTg4OG8yYk5tbW5hdEdsS1RrNVc1ODZkTldIQ0JLK0phSUdCZ1o3YUpSUGNGeXhZb0duVHBoRnVBYUFBQWk0QXkzSXY4Mld6MmRTa1NSTWRQMzVjVFpvMDBhUkpreVJKSFRwMDBKRWpSeFFVRktSbXpacHArdlRwWHZkM2g4bjMzMysveE9lNDVwcHJ2SzdQbXpkUFE0WU1rV1I2aEdOaVl0U3dZVVAxN3QxYjNicDFVOHVXTFdXejJkU3JWeTh0WDc1Y1AvendnMmJQbmkxL2YzOUowc2lSSXoyUDFiRmpSMjNmdmwwQkFRR3FYNysrN3J6elRzK3BnaVdwZGV2V252RzZBSUI4bktvWEFNNHo5OFF6OXpKaDdtRUZBSURLd1NRekFMaUFDTGNBVVBrSXVBQUFBTEFVQWk0QUFBQXNoWUFMQUFBQVN5SGdBZ0FBd0ZJSXVBQUFBTEFVQWk0QXovbndOZ0FBSUFCSlJFRlVBQUFzaFlBTEFBQUFTeUhnQWdBQXdGSUl1QUFBQUxBVUFpNEFBQUFzaFlBTEFBQUFTeUhnQWdBQXdGSUl1QUFBQUxBVUFpNEFBQUFzeGVaeXVWeStMZ0w1eG84ZnJ4MDdkdmk2REFBQWFyemh3NGZyL3Z2djkzVVpPQWNFM0NvbU5qYlcxeVVBQUlDejZIU3Fudng4WFFDS3gvOVFOWmY3Unc1dG9QcmlNN1N1M3IxN0t5TWpRNXMyYlZKSVNJaXZ5OEVGRWhjWHB4RWpScWhseTVhK0xnWG5pREc0QUFBQXNCUUNMZ0FBQUN5RmdBc0FBQUJMSWVBQ0FBREFVZ2k0QUFBQXNCUUNMZ0FBQUN5RmdBc0FBQUJMSWVBQ0FBREFVZ2k0QUFBQXNCUUNMZ0FBQUN5RmdBc0FBQUJMSWVBQ0FBREFVZ2k0QUFBQXNCUUNMZ0FBQUN5RmdBc0FBQUJMSWVBQ0FBREFVZ2k0QUFBQXNCUUNMZ0FBQUN5RmdBc0FBQUJMSWVBQ0FBREFVZ2k0QUFBQXNCUUNMZ0FBQUN5RmdBc0FBQUJMSWVBQ0FBREFVZ2k0QUFBQXNCUUNMZ0FBQUN5RmdBc0FBQUJMSWVBQ0FBREFVZ2k0QUFBQXNCUUNMZ0FBQUN5RmdBc0FBQUJMSWVBQ0FBREFVZ2k0QUFBQXNCUUNMZ0FBQUN5RmdBc0FBQUJMSWVBQ0FBREFVdng4WFVCTmxwaVlxQ1ZMbGhSNzI1dzVjN3l1angwN1ZnMGFOS2lNc2xDSmFBUFZINStoZFNVbEplbUZGMTd3MnBhZG5TMUptanQzcnZ6ODh2K0VqaGt6UmsyYU5LblUrbkQrN05telIrKzg4NDduZWtwS2lpVHB4SWtUWHY4ZjIydzIzWFBQUFY2ZlBhb21tOHZsY3ZtNmlKcks2WFRxNnF1dlZsSlNVcW43MWFsVFJ4OSsrS0hzZGpyY3JZWTJVUDN4R1ZxWHkrWFMwS0ZEZGV6WXNWTDNxMVdybHRhdFd5ZC9mLzlLcWd6bjI4bVRKM1hWVlZlVnVkL2xsMSt1bDE1NnFSSXF3bS9GTjYwUDJlMTJEUmd3b016OUJnd1l3QjlGaTZJTlZIOThodFpsczlrMGNPREFNdmZyMTY4ZjRiYWFxMXUzcmpwMDZGRG1mdVZwRDZnYStMYjFzZkw4WWVSL0tHdWpEVlIvZkliV1ZaN1ByVHlmUDZxK0lVT0dsTGtQbjNYMVFjRDFzZGpZV0lXSGg1ZDRlKzNhdFJVYkcxdUpGYUd5MFFhcVB6NUQ2N3IwMGt0VnIxNjlFbThQRGc1V2p4NDlLckVpWENobGhkZExMNzFVVVZGUmxWUU5maXNDcm8vNStmbXBmLy8rSmQ3ZXYzOS9PUnlPeWlzSWxZNDJVUDN4R1ZwWFdVTlFldmZ1cmNEQXdFcXNDQmRLdzRZTlN4Mm1NR2pRb0Vxc0JyOFZBYmNLS08wUUdJYzFhd2JhUVBYSFoyaGRmTFkxUjJrL1pxNjg4c3BLckFTL0ZRRzNDdWpXclp0Q1EwT0xiQThORFZYWHJsMTlVQkVxRzIyZyt1TXp0SzdPblRzcklpS2l5UGFBZ0FEMTZ0WExCeFhoUWlucEIwdTdkdTFZQnE2YUllQldBUUVCQWVyVHAwK1I3WDM3OWxWQVFJQVBLa0psb3cxVWYzeUcxdVZ3T0lydHZldlpzNmRDUWtKOFVCRXVsR2JObXFsMTY5WkZ0ak04b2ZvaDRGWVJ4ZjFxNU5CWHpVSWJxUDc0REsycnVNK1JHZlhXeEdkdERRVGNLcUpuejU0S0NncnlYQThLQ21KbWJnMURHNmorK0F5dHEwdVhMZ29MQy9OYzkvUHpVOSsrZlgxWUVTNlV3bUcyWmN1V2lvbUo4VkUxT0ZjRTNDb2lLQ2pJYXl4WDc5Njl2ZjVRd3Zwb0E5VWZuNkYxK2Z2N3ExKy9mcDdyaFFNdnJLTkZpeFpxMUtpUjV6ckRFNm9uQW00VlV2QlhJNGREYWliYVFQWEhaMmhkQlE5ZEZ3eTdzQmFiemFadTNicDVyalBNcUhvaTRGWWhCU2VvRkRkWkJkWkhHNmorK0F5dHEzdjM3cDdMZ3djUDltRWx1TkNHRFJ2bXVkeWlSUXNmVm9KejVlZnJBcEF2TkRSVWZmcjBrYzFtWTJadURVVWJxUDc0REswcklDQkFWMTk5dFU2ZVBLbkl5RWhmbDRNTDZPS0xMMWJqeG8xMTlkVlh5MmF6K2JvY25BTUNiaFV6Y09CQS9tZXE0V2dEMVIrZm9YVU5HREJBU1VsSnZpNERGNWpOWnRPQUFRTVlubENOMlZ3dWw4dlhSZndXVHFkVHExZXYxdHExYTNYdzRFRWxKeWY3dWlSSWlvaUlVSXNXTFhUZGRkZnBoaHR1a04xK1lVYkQ4UGxYWGVlN0RmQlpuMTloWVdGcTBhS0ZCZzRjcUZ0dXVlVzhuMHFZejZ2NjRQOVY2L0x6ODFOTVRJdzZkdXlvQ1JNbXFHN2R1cjR1cWRKVTY0RHJkRG8xWmNvVWJkcTB5ZGVsb0JSOSsvYlZ2SG56em52STVmT3ZQbjVyRytDenZyQTZkZXFrUllzV3ljL3YvQnpVNC9PcXZ2aC8xYnBxaFlYcHhVV0wxTFp0VzErWFVpbXE5UkNGMWF0WC8zOTdkeDVuYzczL0FmeDF6cG5WTE1aTWpHRVlaaGhiU0dOWGFKUnNhVW9KcVZ1dVJGM3ViYmtvVnlRaWxZb3J2MFRiVlFwSmcxUmtMVktHTENuN01wYU1HWVpoMXJQOC9uZzdaODQ2QzJmbSt6M2ZlVDBmRDNYbW5PODU4LzdNNTN5LzMvZjNzMzJ4WmNzV0JOZHFoTGkrNHhGY094R0dRTmRiWlZMbE14VmNSZDVmQjNGaTlReHMzcndacWFtcFNFbEo4ZXJ2WVAycm16ZS9BNnhyN3pNVjVpTC8vREdjWFBNNmZ2dnROeXhhdEFpUFBmYVlWejZiOWVWYnVLOXFsOFZzUk9HbGN6ai82eEw4dFhVUnBrMmJobzgrK3FqQ2VsWFZ4S2RMdUhyMWFnQkFYTi94Q0kxcnc1MUlSUXlCSVFpTmE0UDZmY2NCQUw3NTVodXYvdzdXdjdwNTh6dkF1dlkrUTBBMWhOUnRnWVlwTHdQdzdqN0srdkl0M0ZlMVM2ZjNRMkNOdW9pOTYxOElqbTZNMzMvL0hTZE9uRkE2ckVyaDB3bnUwYU5IQVFEQnRSTVZqb1E4cVhhdGJvNGNPZUwxejJiOSt3WnZmQWRZMXhVbktLbytkQVovbkRoeEFrYWowU3VmeWZyeVRkeFhOVXluUTdYb3hnQ0F3NGNQS3h4TTVmRHBCTmM2Y0oxWGlPcGxDQXdGZ0FxWlpNRDY5dzNlK0E2d3JpdVFUZ2REUURVWWpVWmN1WExGS3gvSit2Sk4zRmUxelJBazlWdFZWZ0h4NlFTWGlJaUlpTWdaRTF3aUlpSWkwaFFtdUVSRVJFU2tLVXh3aVlpSWlFaFRtT0FTRVJFUmthWXd3U1VpSWlJaVRXR0NTMFJFcERDZFR1a0lpTFNGQ2E0UEN6UW9IUUVSa1RMYTFRWDBka21obng1SWpITGNwbE05eDIzc3Rha054SWE3ZnkzQUFEeVJCTlFxNDFLdTl6VUQ3bTRrTVpTa2N3bng5RzRFTklvcytmM1YvSUdlQ1lBL2ovMDNUSzhEcWdmZCtPZlVyeTcxUXVyREJMZU1Ha2NCcmFLdjc3MHQzYnhQQjZCcm5PZURIUUJFQmJzK1o3LzlsR1RncG1yWEYxT3ptbklRZC9iQzdVQU5ONytYUkpmNlFLQWZFQkZVdG9OYTA1dEszNloxYmMrdjlVc0VibzF4LzFxUUgvQlV1N0lmcEhzM2RxemJnUzJrSEZRMlRXOEMrc2lOZ0ZBbnpQMDJkVDBrVEFCd2Z6TWd4c1A3SG0wTjFLdGU4dStQcjFHOC93ZjVBWGMwZEh5OVJqQXdzaHpmQjEvbnB3ZiswYUc0NWROc0FaN3I3UGp2MGRaQUd3Lzd6OTRNNE9GV1FJOTQxOWRNRnFCdEhTQ25zUFE0ZERxZ1V5elFPaHFvNjZGK3JRYTNCQ0k5SEYrM253S0d0cExITVdGQWVLQTg3dE1ZYUY4WFNHa3E1YWtaVW5vaXJEVkJmc0NnbTkxL3QvME5zbS9WS09mMzNsOFBUTzhCM0Z4TDlwMm9VczZsalNMbDd4OFhJVDhIK3NuL0I5NE10S2psdUcxVU5TQzRoUFBEMCswOVgxeFpUZXdHeEpWeVRLQ1MrU2tkZ0s4NG5BVTgxMFVPUE4rVjh5NTNUN1lGamwxMGZiNVJKSEMxQ0VnNzQvNTlEV3NBdDhjQksvNHNmdTZGMjRFRk80RnpWd0NUR2NqTUxmbDMvLzFXMmZIOURVQ2hTWjRMTUVqTHhDK25nY1Y3SGJldkhnUmN6Q3Q3MmFxYSs1dkovMzg1SlNmWEg0NENlODU1M241MEIrQ29YZDBuUmdFSHN4eTNhUndGVE4wRW5McnMrdjdXdFlGREhtNDZVeThjcUJZQTVCU1VIbmRJQU5DckViRDNYSEg5M2g0SGZPLzlPeWo3cEU3MWdEOHpYYi83VWNIQUxURkF4MWc1eVI3SWxCUGptQTdBZVRmN1hzTUk0TVBmM08vVEhXS0J6WGEzZ0E4UEJDNFhBQ0grMGhyNTFaK3U3N0ZYYUpLa2JkNnZ3SlZDb0VHRVhBQ3RPbmp0OCt0S3I0N1JWTDZ5KzZvZHB5WHBDZlV2VGtUTkZ1RE5yY1hidk4wTCtPTzgrL2NiemNDeS9jQkROOHQrYk05c2x2L25GWlVlUjlPYmdGd2pNR3NiMERjUnVLY0pzT1IzSU9PcTY3Yk94K3htTllzdm1nQkppcDdyTEJkS1p5N0xaOTdSRUhoeG5SeXZxeXF6UmZiUjFBT3VyMWtzUUhJOHNQNVkrVDdUWkFFTWVtQmZobHc0UHRZR0NESUFpL2U1UHdjZXZpRG54M3ViQWgvdGt2TnpUZ0VRR3lhTlZWM2ppcmV0V1EzNDZ3cnd6cytBNWRwemVwMlVBNUI5OTB5T25JdU41dUxuN1VXSEFpY3ZsYTlNNUlnSmJobFpBR3c0Smljd2UzNTZTV0EzSFpjZHhSMnoyZkdnYS9WMkw4L0pMUURzUEFzTWFnbnNPQ1BKVDQwZ0lOOG95YTAxSmtCYUVGcEZBN3YvY3YyTUQzZkp6ak0xR1ppK1JaNmJtZ3c4ODIzeE52L3BCcnkzQXpoLzFmMk9Sc1V1RndCWnVVQ1JHVmgxQVBoWEoyRE1Hamx4dVZOa2Nxejc5KzV4L1M2ODNjdDljdXR2a0NUb1lLYlUvUzB4OGgyMGFoUUY3UGxMNml6WVh3NjBucExoVHJIeWZiTC9QVVl6a0oxZnRuTDdHajg5TVB4V1NleExvOWNCQ1pGeU1ubjlSNmxiUUU1QzRZRnlRWkxjRUpqd1EvRjduQk1wcTZuSjd2ZEQ2M3V5ODZYRjZIS0JYUHk4dWxrdW12ZWNLLzFDNWRSbGVkL2dsc0Q3YVhMc0dINnJKTGg2bmZRVXZmdXJYRFJYQlVWbVlPcm00dVEyUEZBUy8vSTRjZ0Y0NHlmWDU4dHpHT3dXQjN6MWgreFBYLzhwRjQ3amJ3Y21yWmZZK2laS0FwMXZkSDN2bjVsU3AzWENnRit2SmJDM3h3R1JGK1N6QURtMkZIazR2bFFWUnJQOEhYTGRmTGRORnJtb0srK3h6UDVjWjdZQUgvOEdQTjhaNk41QTZ0T2R0RFBBaVd5Z1d3Tmc5VUhaaDJmK0pQdWMwUXhjTFpSOWNXUmIrUXo3NzFIVG0rUjQ5T3RwaWRsc2tkNjVOakhBLy8wcVNYckdWV21Fc01iRTAvR05ZWUxySkRJWUdOTVJ5QzJVTDZFN3ozVjJmZTcyT0VrdUN0d2N4RXBLR25Ydy9DVTJXNERVUDR1ditHK09sdmlzdjc5NmtEeXU1aTlkWTdPMnViWU9ldnJkZXAyTUhUcWVEVlR6aytTV2lyV3RBNlNkbGRZQmU1Y0xpcE9tUXhlQS85c0IzSjBneVllN2xseWR6dlg3NHU3N1l5OGlTQzZhZ3Yya25wNjl0cjNaSXI5blNFdHBXYW9WQWx3cWtNU21tcjhreEhPMnU5YWxUaWNINVBkMk9EN3ZYTGIyZFlIZDU5eC9oMzJOMFF4OHVoZklMM0pORHQ2N0IzaHlaZW1mY1R5NytMSHozNnFrRTQvUjd2ZUZCZ0Fqa3FRT3dnT0JmM2FVNTJ1RlNPL0p4WHc1ZG13LzVmaWVxNFdPdnlNNlZDNXNmem9wTGY2QTdPdGZYMnZSYWxzSFdQNkh2TS82K2U1YUVMWEcvcnNlRitGWVo0RDhEUU1Na2hnRitibFBNZ3M5dEhnNzE3azd0VUxrYyswdmFyYWNrTHEyanNmdDNzRHh3dFQ1ZDV5K0xPTjNBd3hTdjAyaUhGc3EyZWhRWEJkNkhYQm5QTEQyYVBGenp2VVVYME9HSEpUVWVPVHVmU2F6OUk3NjZhVzM2L3Nqcm4vN0FBUFF2eW13WkorMHJLODhJQzJ4M1J0SW92cjJOaG11WU4yMzdmMXhIcGphUTNwenJUMEVOOWVTSGxvTHBPNWZ2Z1A0Yk8rMTd4UHIvWVl4d1hWeUlRK1l2S0g0NTlxaDBxMXMzN1VJQUgrN1JRNU02NXk2dHR3cGFYYXNUbGZ5Z2RUKzl6YUpBcVp0THI2S25acnN2aFhKcWtNc2NGdDllUnhobHhoSEJNdjRubG9oa2hSelAzTDE2QzB5TnMvb2xCelZEZ1h1YlNJSE5Ic05Jb0FEV2E3Sm9jbGN0aFpjZTluNXdHcy9TdmZ6NVFMZzdCWHBIck4rVDE3WkpBZmVsKytRejNMWHFtR3ZUVzFwMlhMWFNtelZPRW9TWjZOWlducTFvQ3hETjhwREI2QmpQV0JidWp6MnhMNHI4a3FoN0dNQThPcWRVbC8zTnBXaERsWk5icEpqekYwSlFQVkF3TThBYkQxWlBQUUFrTHF4SDM5dmY1RjBTMjI1S0xKdndXb1FBU3o5M2ZXNHBRVWRZMlVzUENEN3hQLzJTS0o3VzMzcFNiTzMvN3o4clhTUVkrMzBMWktRV3NlMzNoNG5qUWpPeVlnN0E1cExiOW9KdXlTNlQyTjV6bDdyMnNBM0I0dVBxMFdtMHZmUnpjZUJtRkNKNi9memNoN3EzVmlHd3prZm54dEZTaGs4OVJocWhWNEhqR29uWlFXa2wrcVpUdks0d0NUZkErdnhPZERQY1o4b01FcENtVnNFUE5oQ0duTThjVzV3Q0EyUUZ2V0lJT0R6ZmZKY2VLQTBFblNLbFFTMDBDVEh5WXQ1RXVkdDlXVk1kLzJJNGhaWVp4YklmdStubDhlMVFxUlI1R3lPdko1dmxGN0I3R3ZESTNoaGMrT1k0SmJpcnl1U2FBVDdGNCs5alF5V0Z0T2x2NWZ0TXd4dVd2RUEyU250VDRidU5JcVViclRZY09ESGt5VWZLTU1DSENkRjdEd0Q3TStRayt6VUhzV0oxZFJrNE9XTnhkdHhkUnBYSnJPMGVEcDNlejNRWEpKTzY5aFZmd01BaStjdXhMSXMvZU5wbTF0cVMzTDA4aDNBVzl1a3BRQ1E3MHV0RURtNDJuOGY2bGNIemwxMVRMSjFrTmFoK3RYbG43c3hYWkhCd0xBMndIdHBuc2NyVmpWQmZuSXlOWmxsbkY1VXRlS1c5SXlyZ0Y3dmZwK09DSmJ0elNZZ0xCQVkxYmE0SnlnckYzaXBtNXc0VCtkSVltdHRWWnl6WGJZWmRMTmN6TmduVGVHQnNwMTFpRkZwNm9aTGZXcTFCWGZuV2VEM0REbld2ZE5iOXNmYjZrdURnM1BTdDNDbmpOMzg2V1R4YzRGK3NoTEJUZFhrdVByVFNhblBPeHJJZmhVV0tFT0NuSHRmZ3YybExqN2NKVDgzamdLT1pjc3dzZzZ4eGR2RjF3QSsrUTNZZm0zSWdhZkR1MTRuTGZwQmZzV3R5QSsxbEJhK3p2WGs1L05YcGRYUUdrZE1xQ1MvQlNiWlRzdkRVY3dXWU80dnhUL1B1dHV4Y2NEK1l1YnRYcDRiZTc0NUpQdHh2dE54OGFYdThuajdLVG0zbHVSeWdiUUkzMUs3K0R0V21DZko2cU90cGJkdnpTRVpQaFFiRG14TmQ5OXc5Yi9keGQrSGZDT1FmbGxhZ3EwdC9GdnM0bUIrZStPWTRMcmhwNWN4ZWRaV2xwL1NaUXplZDlkZTd4Z0wvUGNYU1M1MGtCYVpmUmx5WW5LbjBNTVkzTkVkM0c5dlhRb212b2JFOGVvVzRLNUdjdER0bTFpOG5YMnJiS0FCcUIwbVhTVFdTVTFGWnFDb1VBN2FKUTFCMEhNdERSYzZPTGJlaGx6ck5zN01kWndKMzc2dW5CaGYvMGxPT3M3ODNDUkN6ais3UzNCdnJpVW5zdHdpT1RpZnlaRVdoRUNEREVrSURaQWhEUGFmRlY5RFdnVHNoeUlrMVpGV3JPZ1E5OGx0aUwvTTZGMnlqOG10dlh4amNVTFpwcmIwMkx5M28zaU01emNIM2JlT05ybXArSUl4cDBERzUxbkZSVWpMLyt6dGNsRng5S0tjM095NzFTT0NYZmZWM28zTE5teWtTMzA1V2JlT2x1K2p1KzU0TFNnMEZTZUVKck1rZmZsR1NTd20zK0hZY3UrbmwvMGlwNkI0Q0ZGV3Jnd3RBcVJWM1hyY1hyYmY4ZmZNNitjNWFmSTNTQ1BIeHVQQVhmR08yNzNlRTlocE4yVEJVdytkMlNJWHJ2YmM5Y29OYUY3ODNMUWVjajZveW9MOTViamxib0sxOVR4bzM4cCt0ZEIxdTZRNnhRMUxlVVpad1NTOWxBbGRMYVBsd2hTUWk2UzJkWURtTmFWSHg1cjBmckZQVnFlWm1pd0o4ZUVMeGQrN2dkZGFrZ01NY25IMVJKSThiN0VBZjU0SFFnT0JRMW11djVldUh4TmNOd3g2NE5sT2p1TlpuWk9KWmpVZDN4TWRLanVJTmNteGIwMGQrNzBrcDladU1PdGphNnNOSUV1L1dFOXN1VVhGS3lkTVRaYVdpV1cveS9OR016RGxEamx4WGltVUEvU0w2MG91eisxeHdJYmp4VDg3SjFUVE50dTlWdkpIVlJsNm5TekJaVzE5aXcyWFNRTm5jdVRnYU5VeEZ0aDJ5bjF5QzBnUFFHbERGTnhkNk54U1d4THA1enBMaTlMelhTUXBXcjRmZVB0bmFhSGJmTUt4cTl1WnYwRW1IMzcwbXlUaDdqemRYaWF6bExRU1JGWFhvcGFjRExzM2tQOWZMcEJWRDlyVmRkMjJWb2ljcEJic2xKK0QvS1IrQXcweXZPVll0dnpONjFlWDVDYkVYM29KL0EzU2xSMFRLa05TN0cwNEpyK3pUVzBaLytjOFBoZVFrMmFEQ0RseHJqeFF0Ym8zajJmTHZ4MW41SUpoNDdIaXYwL2JPb0NsWWNWOHY1MkhRMWdGWHF0THE1S1dndlFrTmx6Mi8xOVBTdzhneVhtNVZ5UFpYNDVsQTY4a1MzSmFjSzBsOUxuT2N1RWY0Zys4dE1IekJaNmZYaHFsRnUyUjgveWVjN0k4bTdWbDNwTmpGMlh1UTNKRE9mY2V5bkxzR1FCa3Z6dDhRWVlySk1VNFhyd3V1ZGJqZTN1Y1hPek8yZTQ0L3J0M2pMejI4Vzl5NFZhRmR1RUt3d1RYRGJQRjh5enBzcHA4UjNHWE1pQW50Tm5iWmJqQmY3bzV2cWJYeWVvTU0zOXluU1JoZGJtZ2VOdGdmL2RYcGU3VXJ5NEhYUHRKRU02TGtkY05BNXJIU3l1bHA5VUFxaG8vdlF3UHNMYmlUdTR1WTJ3djVjdnlYQWE5TEFWVEwxeG1ybnRpZi9IZ3laenRzaDduRDBjbElRYWtOY2xvbG4rdjN1azQwenNxV09yMW9GMXkyOEROQkpzdTllUnozQ1U3TVdIU0NySGlUOWVKaVZUTW9KZkVOTThJckRrTXZOd2RtSjhtKzlPVmE0bm0xR1RnUCt2ZHZ6L2ZLTXQ2RFcwdEo5U01xMEQvSnRKVjZhZVhMc21ZVU5uL1QxOTJiSjIwc2c0MTJQV1gvSE9XRUNtdHRsL3VsNU51VlQ0eG5zMlJDeEpyaTFyM2htV2JKMUZlUlI0dWFNTURYUk1yUXdrOVpJMGlaWXlvdGM3dGUrV0tUTURSQzFWN0JZV0lJSm04bFZSSEdsKzJueXB1S0pxMldZYUcyRjlvM045TUp0NlcxSHZSdTdHc1htRTlmaGFacExmczFwaVM1eDhjekpKLzcvU1czckRiNDl4dmwxQURtUEVqOE1sdTk2OTNqSlVHa2I2SmNqNWZjMGdhcjc0N0RQeW5xL1MyMmVjSGRQMlk0TG9Sb0hlZFhGUmUvZ2JIQkhuVzNjREphd21Jbjk0MWVYNm50Mk8zaWlmV01ibnVUbUpoZ1k1THFkUU5sM0ZpaS9jNS9hNmZaVDNkUlh1azFmblBUUG5NKzVvQkg1UnlGVnNWR1BSeVVySC9EZ1Q1eVpqWFFwTWNmSnBFU1F2ZXh1T3VhMldHQmNwSnlua2xqZ2JYbHBpYjJNMzlXT29Pc2NWTEE1WFUrdEN3aGx6a1BHdlhvOUE0RWxpNjMzRTl6MTlPdS84OWpTT0J6dldsZkV4dVM5WXFHdmo1bEp3VVRXWmd6aTlBeHBXeUo1SDF3bVhTMGY5K0E0elhia1R3MyszRkY2eUFuR0I3SmtoeVZONWhJcE82Uzdmb2NydGxqY0lDcFFkZ2l3WW5tSGxpdmVITmdTemc3MjFrb2xiVG02VG5iVmNaSjAzRzEzQmNzN284WXNObGlFaENaUEZTZmRaaFRYcWQ1OG5FaHkvSWhOSTZZVElKZEdxeVhCQlo5OXVZVUJsU1VWVTlkb3Nrbi9OM1NDT0QvV1RBZktNME1sai90Z0VHU1lSZkxhRlJJUzVDaGhxOGJ0ZGdvQVB3N1dIZ3hkdGwyRU5wYTg5ZUxYUThmOThhSXhlZTF2cWRtdXo1TXhwRnl1K0lDSklld1VkYlMydnk0cjNTRVBIZlg2Uzg5ckU5MlZiaTg5VDRSWjR4d1hVajJMLzg2eWs2YzNjd3MxNkp1MnRSczVSeHpiczdHZ0kvZUZoeUppWlVXaGl0Qjhmc2ZOY0Z6QUZKMEdxSE9vNDVTb3lTSGVoNkQvQmFFaDdndW9pLy9ZMHl0cCtXY1hIaGdkSVY1aXlud0hFbERrQVNwZTROcEhVcDdReXc5a2paV21ZaWd1VEdBdjBTcFc3UFhKR3UySU5aeFVsU214ZzV5RHN2aStPYzNPcDAwcXFyMDBrM1dHczNkOWlyRVN4ZGZxWE4rcTRxV3RhU0M4SGUxeGJqUDNlbDVPM3ZTcEFoQlVhelhCVHBkY1dySWVoMVFHU1FER05vWGxPMitTTlRUcGkxUW1RRzluS25jYUIrZXVBZjdlV3ozSDFmYW9kS1M1RDkyUHpxUWRKTmF6VEwrRUN0cXhVaWljMmFRL0x6dmd6Z3ZxYXlYM3p5VytuSFZUKzlUQjVkZXdNdHZhY3VTd3RjY2tOZzliVTRubTRudlhJdi9sRHlTam5OYThyNHpPay95czhSUWZMejUvdmtZdFkrc1NuTHBGVXRtZnRMeWNmSkExbXlzc0hXZExsSVREdmplZUpkYUFEd1VBdFpjN2JJNURoMHBNQW9xeVA4czZNTVZTaHBoUXJucXZ6N3JjVzlPa0RKZGRRalhuN1ArTnZrNThWN2krK0s2S2VYL1R5cGpseVkrZW1sbFhqYktlMnVWMTdSbU9DNkVScHc0ek9RM1IzUXJHdmVsbVY5UlhkYTE1YXJQL3VCNkFhZHREaWF6TEtqUkFiTFRIcWdlQmhEL3laQXE5cU9MWTMyTTNNQldaN0liSkdrMTNrTVlGVlRLeFE0YnBmb0J4Z2NKL21rblpIWjdqOGNMZjZiaGdUSWJSWDN1Mm1CaXc2Uk9uam5aK0NOdTZWbDliRTIwb1hsYnZKUXpMV2tKZmJhcWdkK2VybUN0MjlSdGgreWNsdDlPUkdVZHRlbHVtSFNCVmRTOGhvVkxDZVVzdlFtYUYyem1uSnlNVnNjVDFvUlFYSWl6Q3VTRm5yN2JtVkFMa1IrT1MwdFRHR0JjbkZTTzdUNGN3TDlwQjdzaHlLY3ViYXFndk5TYmthenRPaDVHdU5kMHV4eHJkUHJaTjhjM0JKNDEyNjIvZDRNV1ZZdC9USndwSlFMZGorZHJKYXg1dENOdDVSbTV4ZTNwQWY3Rjk5VzF0TndCcXR1RFdTY3ZIWC9QWk1qTFpWOUdzdFFJdnMxY2F2YWZPRFNHZ0gybnBNTHdId2owRDdXODVDd1FJTU1BL3Q0dDJNTEtWRGNBbndnVTRiNVBOMWVqdkhmSEhJL1ZNQStNYTRlSk1kVCt5R0Fub2FrZEtncnd5bHlDb3JudWdUNnlZVllneHJ5UFRsM1ZjNGhlVVhBL2MyMXVjeGZaV0tDNjBhZHNCcy93YnU3aXJQdVNKNWVzMWMzWE82UXMvRzRqTm5KS1pRV3d5K2RXbmgybnBXdWxTS1RKT2JXcFduc3BSNXd2Y1ZoVlQ0eGxpYWhobHpCMXc2VjJ5L1dDQzVPK3ZVNk9hRnVPaTZ2V1NlM05LOHBZeWlkUlZVREhta3RzN2F0TFF0WnVWS3Z6M1lDUHQzajJwMTFQbGNPckovdms1NkVHWGM1SnJlMVE2VkZlRytHeEpyNlorbkpyVTVYOGpxNFZrRitRSlIvMVV0dy9RMnl2bkhxQVVrOC9mU3ltb20xVmR6K3BKYWQ3N2pNWGtuclVRZjd5OGwzeWU5eVVUSTFXWmE0c2xjclJGcjJnL3pjVHpMemxOeFdkWkhCQUhReXJNZWFDTVdFeWhyV24rNEI0aU9CQ1YzbDRuRFBYNjUvUjMrOTFQUHhiTmNXT3gya3prdGJ4aEdRNzQ3elRTUWFSTWkrWHpORUVwb2lzeVNuenNsUG8wZ1pwdURjYzdiK0tOQzhsaHpUN1h2YXFsb0xibG1rblpWdS9MZTJ1Vzh3cU9ZdkRRWkw5amtPY1hBMytXOXJ1bnhQaHJhU3NiemZISEtkNzJKZkIyMXF1dzRyY25jbnc2aGd1WjN6bjlaNUU5Yys0MHBoOFlSeVoxWHRZcVlpTU1GMW8wVXRtWWw4STNSd1hVUFJ1ajZtM3MyNnVQWTdXOU9iWk96UkcxdWx4ZmFtYXRKRmVpSmJ4b2xkeUpOSkwwYXpyTVZyMEV0TFJyQ2Z0Q1RhcjloUUhuNTY2VUw1NGVpTmowSDJaWTBpZ2UrT1NLdjRxb055OEZ6NnUveDlIbTRsQjdCZlRzdVY5b2drR2Q1UlBjaDFSWVA0R3ZMM1hMQlRraUpySGV0MDBnci8yVjY1cGVPQkxEbWhwVjlMUUkxbU9iQmFXVSsyMWhQdFgxZms4NGEwbERGL24rMHR2VXc2bmV0ZDh3ck44djRqZHN2Yk5ZaVFMcktkWjMxM2NvdE9KNnRNUkFSNTNzWjUvNHU0Tm5UZ3BtcXlISmdGamtNK3lqcVQzWG1Kd1YvZFhIRGFpdzBIK2pXUlZ0cm9FR0IwUjJEZUw4WGZoWkxvVUxXWCtNdk1sYUZBMWpHTnlRMmxSY3k2ZnZYMjA5STY5bUJ6T1o3KzlwZnN4OWJ1M2lLejlLcTRhNlh6TTBqQzZxOHYvUUpqOHdtNXhhdDk0bU15eXd6NzdIejVYdDBaTHcwVngrd1NXWCs5TEUrMTlvaTA0dFlKSzk3bjhvMHlWdjRMcDdYVy9RM2wvak5wZ3J2ZFQ2K1RPcjhsUmhvRGhyYVNaREh0VFBGeHpsOHZTeTR1LzhOMUFyWE83blBzTDJMU3pzaEZxS2Q1RUZNM3lmK2pRMlZJMHZ3MG1UOFJmZTNPa3R2U1hUOHpLMC8rMmNkZUdvTys1RHVkVXVtWTREcUpDcFlXdHI5dXNKdmU0RFNSYlBJZHhWZGs3aWFaMmQvTjZrQ216T0MzcnZPWG1TdmpBRnRIeTRFd05seGFjd1A5WkFlMjMxa1c3eTN1MXVqZVFIWThkMHVPdUZ1b1BpeEFXaHhxaDhvWXphcW9lVTFaOTloNk1Nd3RrcGFCbTZySkROMjFSNHBQaUh2T3lXeFphNks1NXBDMDB1bXZqWFgxTTBoeWF4MlNZazJTckFlL0U5bkExTTB5aTNwQ1Z4bTc1KzdDeXVDbUpTbmZLQk1DdXplUUxycDNmL1Y4QngxQXVtTDluSll2V25sQVRncitka2xTb1VrbUovbHFjZ3ZJMzN2cDcvSTM4blFiMXRJNG53eXRLNDkwcmljbk5mdWx1b3JNeGZ1U2RSemQrMm5GM3hOL2c3elBYMThjai9XdWFHRUJzcTNKTE4rZHIvOEV4dDArTWJBWkFBQWdBRWxFUVZRTy9IZ0MrT3BQOXkxU3pXcks5eXUydXR5S3VDcXpXR1N5WjZCQkxrcWRXOXQyblpYOXRNMjFCZnFkazVZVEhpWURtY3l5dkdOWldzOVhINVIvbnB5K0xNZlRYV2NkMTBvdk1oY3Y4TC9wdUxReWZybGZ6aDIzeDBsUzVsei9Wd3RMdi91bGx0UUprNTZ5MkhESG9WV3RvbVVOOG4wWmNpNjFXR1RGaWNmYlNOZiszblBTQ0hIa2d2emZIZXZGb1VFSE9POW1KYTNDNEcrUWlXRXhZVEkwN0V5T0hNc05lamxIRDJrbGs5KysyQ2NUVk4zK2JzaXhvcVNHSk92d3c2cmMySFNqbU9BNnVTWEd0VHYvZW56aHRITEJLNXVLVDVyMk16aXR4dHV0Wld1QjZ4aGdpMFZhSUg1ejAvMmhnK3dJZm5ySEhmT245R3RydEdwMHdmZUtZTGE0djRkNVJKQWtUYzdubFZPWFpTS0pmZXRMblREcE5uTWU2MnJRUzR1Ty9jVjdicEdjL0ZZZGNMekN0MWZTaEllTngyWG9RMmwxL01FdXdPaDBzdjdwcE9zNmpscGh2MHFCTjFoUGtsdlQ1Vjk1RkptQW45TmxZZmN2OTBzUFMzeWs5QUJjY3VwcDJYNUtuanQ5MlhPZC9uRmUvdlZ1RE95cjR1c1haK1VCV2FXMGtwdk1ycmZUTFkzWjR2MmhJYVd0eFd0TmtuV1FkY3ZkSmJHVE5sU2Q1QmFRNVBHTGZjVkphM3dOYWZVK2ZibDRyV21yRTVlQUtac2s4UTBOa0lTM0pHYUxISHZMY2hFY0ZpQVQvcW9IU2YzOGROTDFSaE9tYTdjNTMzbFd4dHMycStrNXdmMHB2ZlNoTHh1T1Y2MzFyQ3NDRTF3bkc0NTU1MHZsUERqY3ZrWEkzWElmTjNMWElRdUsxMHkxVjlya0JuTDFaNmI3NXozZHBjN0t2cHZUMDFqWEFoTXc0UWYzVitTZWtsdEFKcUNVcExSdWNLRDhKM2h5dExnTXcwQktVbUNTSllDczNGMUVXWG42RGpwYmM2ajBiY2ozV0d6L2NWVVZFeDRMSE9lZWxMVFNqOW5pT2FsMFZtUXErOFZxVG1INWJoYXkvYlQ3K1RCV1gzc1lkMnR2NmUrbGIwTWxZNExycENvZVFLaHlXQ3l5RmlvUkVSRlZyQ284UllHSWlJaUl0SWdKTGhFUkVSRnBDaE5jSWlJaUl0SVVKcmhFUkVSRXBDbE1jSW1JaUloSVU1amdFaEdSVjBWRVJBQUFUQVZYUzltUzFNUlVJSGM0c3RZZmtTOWpna3RFUkY0Vkh4OFBBTWo3cTRSYmZKSHE1RjZycjRTRUJJVWpJYnB4VEhDSmlNaXIrdmJ0Q3dBNHNYb0djazdzdExVTWtqcVpDcTRnNThST25GejlHZ0NnVDU4K0NrZEVkT044K2tZUEVSRVJ5TTdPaHFuZ0tneUJJVXFIUTI1VVpKY1g2OTgzZU9NN3dMcXVRQllMVElXNThQUHpRMmhvcUZjK3NuLy8vdGk0Y1NPMmJObUNBeDgrNFpYUHBNclJ0V3RYM0h2dnZkZjlmdTZyNm1YS2wyTnhaR1Nrd3BGVURwOXV3V1UzbVBwVlpKY1g2OTgzZU9NN3dMcXVPUGxaSjJFeEZTRXVMZzUrZnQ1cDg5RHI5WmcxYXhZbVRweUlwS1FranVsVXVZaUlDQ1FsSldIaXhJbDQ4ODAzb2RQcHJ2dXp1SytxbE1XQzNITnlmKzlHalJvcEhFemw4T2tXM0w1OSsyTG56cDA0c1hvRzZ2Y2RoMnExRTJFSTlFNExCTjBZVThFVjVQNTFzRUs3dkZqLzZ1Yk43d0RyMnZ0TWhibklQMzhNSjllOERzRDcrNmhlcjBkS1NncFNVbEs4K3JsS1MwdEx3NGdSSTJ5UHlSSDNWWFd4bUkwb3ZIUU81MzlkZ3J4emg5Q2lSUXZFeGNVcEhWYWwwRmtzRm92U1FWd3ZzOW1NWjU5OUZsdTJiRkU2RkNwQjE2NWRNV3ZXckJ0cUZYQ0g5ZTg3YnZRN3dMcXVXTGZjY2d2ZWUrODlyN1hnYWhrVDNKSnhYMVd2MExBd3pIL3ZQVFJwMGtUcFVDcUZUeWU0Z094TXFhbXArT2FiYjNEa3lCRmtaMmNySFJKQnVyd1NFaExRcDA4ZjlPL2ZIM3A5eFl5R1lmMnJsN2UvQTZ4cjd3b0xDME44ZkR4NjlPaUJRWU1Hd1dBd0tCMlNUMkNDV3pydXErcmg3KytQdUxnNHRHclZDaU5IamtSVVZKVFNJVlVhbjA5d3RTWXBLUWtBRDV4VjFZSUZDekJ2M2p3QS9BNzRNdXQrbkpTVWhQbno1eXNjRFhrVEU5eXF3N29mTjJ2V0RJc1dMVkk0R2lvdm41NWtSa1JFUkVUa2pBa3VFUkVSRVdrS0Uxd2lJaUlpMGhRbXVFUkVSRVNrS1V4d2lZaUlpRWhUbU9BU0VSRVJrYVl3d1NVaUlpSWlUV0dDUzBSRVJFU2F3Z1NYaUlpSWlEU0ZDUzRSRVJFUmFRb1RYQ0lpSWlMU0ZDYTRSRVJFUktRcFRIQ0ppSWlJU0ZPWTRCSVJFUkdScGpEQkpTSWlJaUpOWVlKTFJFUkVSSnJDQkplSWlJaUlOSVVKTGhFUkVSRnBDaE5jSWlJaUl0SVVKcmhFUkVSRXBDbE1jSW1JaUloSVU1amdFaEVSRVpHbU1NRWxJaUlpSWsxaGdrdEVSRVJFbXNJRWw0aUlpSWcwaFFrdUVSRVJFV2tLRTF3aUlpSWkwaFFtdUVSRVJFU2tLVXh3aVlpSWlFaFRtT0FTRVJFUmthYjRLUjBBRVJGUmVZd1lNUUpwYVdsS2g0R2twS1FiL296Ky9mdGowcVJKWG9pbThxbWxIaXJhSDMvODRaVzY5Z1c5ZS9mRzFLbFRsUTdESzlpQ1MwUkVQa1ZMU1ZWcWFxclNJVnczTGRVRGlUVnIxaWdkZ3Rld0JaZW9IQ3F6eGFLaVd3d2lJaUt3ZVBGaTFLcFZxMEovankrb3FIcE5TMHVyOUphZjZ0V3JZL0hpeFlpT2pxN1UzNnNFWDA2d2podzVnb0VEQnlJaElVSHBVRzZZTDlkRFNhejdybGJMWnk4OVBSMHBLU21JalkxVk9oU3ZZUXN1VVRsVXhvRk9wOU5WK084QWdPenNiUHoyMjIrVjhydlVUa3Nuc0V1WExtSEhqaDFLaDBGRXBDaTI0QkpkQjE5UGlJWU5HNGJkdTNlejlkYUpyOWVydFNXNmR1M2FTb2RDUktRb3R1QVNFUkVSa2FZd3dTVWlJaUlpVFdHQ1MwUkVSRVNhd2dTWGlJaUlpRFNGQ1M0UkVSRVJhUW9UWENJaUlpTFNGQ2E0UkVSRVJLUXBUSENKaUlpSVNGT1k0QklSRVJHUnBqREJKU0lpSWlKTllZSkxSRVJFUkpyQ0JKZUlpSWlJTk1WUDZRQ3Fzc0xDUXVUazVMaDlMU3NyeStIbnNMQXdCQVFFVkVaWVJFUkVEclIrdnRKNitaemw1K2ZqNnRXcnRwOHZYcndJQURDYnpTN2xyVkdqQnZSNjMyc1BaWUtyb0p5Y0hOeDk5OTJ3V0N3dXIvWHMyZFAyV0svWDQ5dHZ2MFZVVkZSbGhrZEVSQVJBKytjcnJaZlAyWUVEQnpCczJEQ1g1OCtjT2VOUTNvaUlDSHovL2ZlVkdaclgrRjVLcmlGUlVWRzQ5ZFpiUzkydVRaczJQcjh6RVJHUjc5TDYrVXJyNVhQV3NtVkxoSVNFbExwZDkrN2RZVEFZS2lFaTcyTUxyc0tTazVPUmxwWlc0alk5ZXZTb3BHaklubGE2ckN3V0N5NWN1T0R3WEZGUkVRRGc4dVhMRG1VSkRnNUd0V3JWS2pXK3lzWjY5UzFhcWErOHZEems1dWJhZnM3T3pnWUFtRXdtbitrUzF2cjVTdXZsczZmWDY5R25UeDhzWGJxMHhPMTh1Ync2aTd2MmVLbzBHUmtaNk4yN2Q0bmJyRm16QnJWcTFhcWtpTWdxS3l2TFk1ZVZQYlYzV1Zrc0Zqend3QU00ZnZ4NHFkdSsvdnJyU0U1T3J2aWdGS1NWZWdXQUJ4OThFRWVQSGkxMXU5ZGVldzEzM25sbkpVVGtmVnFwcjdTME5Jd1lNYUxVN1NJakkvSGRkOStwTXNIVit2bEs2K1Z6dG1QSERqejU1Sk1lWHc4TkRjVzZkZXZnNys5ZmlWRjVqL3Iyb0NxbVZxMWFhTm15cGNmWFc3VnFwWm1keWRkb3BjdEtwOU9WK1NxOGMrZk9GUnlOOHJSU3J3REtuTFIyNmRLbGdpT3BPRnFwcnpadDJwU3BkVGs1T1ZtVnlTMmcvZk9WMXN2bnJFMmJOb2lJaVBENGVyZHUzWHcydVFXWTRLcENTY21ITDNjUGFFRlpXak45b1k3S0VtT1BIajBRRkJSVUNkRW9yNnJWYTNCd2NDVkVVM0cwVUY5NnZSNzkrdlVyZFR1MTk2Qm8vWHlsOWZMWk14Z002TjY5dThmWDFmNWRMQTBUWEJVbzZVdDB4eDEzVkdJazVLd3NPN2d2MUZGaVlpTHExcTFiNGpaYU8zaVhSQ3YxbXBDUWdQcjE2NWU0amErZnBBRHQxRmRwKzFqMTZ0V1JsSlJVU2RGY0g2MmZyN1JlUG1lZWVvR0NnNFBScVZPblNvN0d1NWpncWtEZHVuWFJwRWtUbCtlYk5tMWFhbEpDRlVzclhWWTZuYTdFQTNkQVFBQnV2LzMyU294SVdWV2xYdjM5L1RWUnIxcXByN1p0MnlJOFBOemo2OTI3ZDRlZm43cm5mbXY5ZktYMThqbHIyN1l0d3NMQ1hKNi83YmJiRUJnWXFFQkUzc01FVnlYY1hkbFhwUlkxTmROS2wxVkpzWGJzMk5Gblo5bGZyNnBTcjJWWkNzZ1hhS0crL1B6ODBMVnJWNCt2KzBvNXRINiswbnI1N1BuNys2TmJ0MjR1ejJ1aHZFeHdWYUlxN1ZDK1JpdGRWaTFhdFBEWXlsVVZ2MnRhcWRkbXpab2hKaWJHN1d0YXFsZXQxSmVuT2drTkRVVzdkdTBxT1pycm8vWHpsZGJMNTh5NWJBRUJBVDQ5TWRXS0NhNUtOR2pRQVBIeDhiYWZFeElTRUJjWHAyQkVaS1dWTGl1OVh1ODJTVEFZRENXMkttbVZWdXJWMHpBRmc4SGd0bVhHVjJtbHZqejFsblR0MmxXMWEvZzYwL3I1U3V2bGM5YXhZMGVIQ2NhZE8zZldSSThlRTF3VnNUOUphV0ZpaUpabzVZcmUzZmVxZmZ2MkpZNEwxREt0MUt1N21Fc2I3K21MdEZCZm5zYTcrMW81dEg2KzBucjU3QVVFQkRqMEhtaWx2RXh3VmNUK0FPZHJCenV0MDhLSkZaQjFEeU1qSXgyZTg5VWJBSGlEVnVxMVpjdVd1T21tbXh5ZTg4VnlsRVlyOWVXY1FQamlqSFd0bjYrMFhqNW5IVHAwc0QzV1NvOGVFMXdWYWR5NE1XSmpZMUd2WGowMGF0Ukk2WERJamxhNnJQUjZ2Y082aHpxZFRsUGQyT1dscFhxMUg0ZXEwK2w4YWx4cVdXbWx2cnAwNmVLd2dMNHZ6bGpYK3ZsSzYrVnpscEtTZ3NEQVFIVHUzTm50cWdxK2lBbXVpbGp2T05XalJ3L29kRHFsd3lFbld1bXlzbStOYU5La0NXclVxS0ZnTk1yVFlyMDJhdFRJcGFWZUs3UlFYOEhCd1dqVHBvM3RaMTlzSWRUNitVcnI1WE1XSEJ5TUxsMjYrT1IzMFJNbXVDclRvMGNQbnoxb2E1MVd1cXphdG0xcmU5eThlWE1GSTFFSHJkU3IvZTFzM1UzRzBncXQxSmY5RFIxOGRjYTYxczlYV2krZnM1NDllMnFxUjAvZEswcjdHTFBaak5UVVZLeGV2UnBIang1RmRuWjJwY2R3MDAwM0lTRWhBWU1HRGRMTU9CcTFzSFpaNlhRNm4rNnk4dlB6UTc5Ky9iQjY5V3FNR0RGQzZYQVVwNVY2TlJnTVNFbEp3WW9WSy9EVVUwOHBIVTZGMFVwOURSbzBDQXNXTEVDWExsMHFkY2E2R3M1VEFCQVlHSWdHRFJxZ1hidDJHREZpaEZmWGE2NEtaYlJYMWNwYlZreHd2Y1JzTnVQWlo1L0ZsaTFiRkkwak16TVRtWm1aMkw1OU93WVBIb3pubjM5ZTBYaTB4TnBscGRQcGZMN0xxa2VQSGtoUFQwZk5taldWRGtWeFdxclg1T1JrSEQ1OEdOSFIwVXFIVW1HMFVsK2hvYUZvMzc1OXBiWkNxK1U4QlFBRkJRVTRjT0FBRGh3NGdPKy8veDRmZi95eFYrNUdWeFhLYUsrcWxiYzhtT0I2U1dwcUtyWnMyWUpHalJwaC9QanhTRXhNclBTckY0dkZncHljSE96WnN3ZlRwazNENHNXTDBiMTdkNGN1YWJveHZ0d2xhcTlqeDQ2NGNPR0MwbUdvaGxicXRYMzc5c2pJeUZBNmpBcW5sZnJxM2JzM2JydnR0a3I3ZldvNFQxa1ZGaGJpN05temVQLzk5N0ZtelJxODhjWWJtRGx6NWcxL2JsVW9vNzJxVnQ3eTBGa3NGb3RpdjExRG5uamlDZXpjdVJNTEZpeHdtRHlnbEsrLy9ocFRwa3hCU2tvS0prNmNxSFE0aWxGTDE0Mno2T2hveE1mSDQ1RkhIbkZZbnFVMGFpbFBSRVFFNHVQajBiZHZYL1R2M3g5NmZlVVA1MWZMMzBLdjF5TTJOaGFKaVlrWU5Xb1VHalJvY0YyZm80YnlWSFM5cXFHTWdBem5xRisvUGxxMGFJR1JJMGQ2dkJPY0owcVg0M3JyU1czbktVQ1NvajU5K3VEaXhZdjQ4Y2NmRVJ3Y2ZFT2ZWeFhLYUsrcWxiYzgySUxySlVlUEhnVUFKQ1ltS2h5SnNNWng1TWdSaFNOUmpwcTZicHlkTzNjTzU4NmR3N1p0MnpCaXhBZzgrZVNUcGI1SFRlWEp6czdHenAwN3NYUG5UbXphdEFsdnZ2bG1wU2E1YXZwYm1NMW1uRHg1RWlkUG5zU21UWnN3WThZTWg2WFl5dm9aYWloUFJkYXJXc29JQUNhVENjZU9IY094WThld2J0MDZ6SjQ5MjJIU1YwblVVSTdyclNlMW5hY0F1Y2xBWEZ3Y0xsNjhpS05IajZKRml4WTM5SGxWb1l6MnFscDV5NE1KcnBkWXIrQ1ZIbFJ0RlJvYUNnQzRlUEdpd3BFb1IwMWROL1lzRmdzdVhicUV0TFEwdlBycXExaXdZQUc2ZCs5ZTZzeDNOWlhuNnRXck9IandJR2JNbUlITm16Y2pOVFVWS1NrcGxmYjcxZlMzTUp2TnlNckt3cnAxNnpCcjFpeE1tellOU1VsSjVWcExVaTNscWNoNlZVc1pBVWx3TXpNenNYTGxTc3liTncrdnZQSUt2dmppaXpLdFJhdUdjbHh2UGFudFBHVmxQVjk1WTloVVZTaWp2YXBXM3ZMZ01tR2tXYXRYcndZQWpCOC9IbTNhdEZITkFVQ24weUVpSWdJOWV2VEE0NDgvRHJQWmpPKysrNjdVOTZtcFBDRWhJV2pUcGczR2pSc0hBUGptbTI4cTlmZXI2VytoMSt0UnMyWk5EQjQ4R0QxNzlzU0ZDeGV3ZmZ2MmNuMkdXc3BUa2ZXcWxqSUNNa1FoT2pvYXc0Y1BSOXUyYlpHZW5vNTkrL2FWNmIxcUtJZlMreCtSTDJDQ1M1cWx4cTRiWjliWURoOCtYT3EyYWl5UFVrTmgxUGkzQUdCYnRzb2FYMW1wclR3VlVhOXFLNk5WZWN1cXBuSndLQnFSWjB4d1NiUFUyblZqcnp6ZE9Hb3NqelgreXA1a284YS9CUURiZXFibEhScWt0dkpVUkwycXJZeFc1UjNPcGFaeUtMWC9FZmtDSnJoRVJFUkVwQ2xNY0ltSWlJaElVNWpnRWhFUkVaR21NTUVsSWlJaUlrMWhna3RFUkVSRW1zSUVsNGlJaUlnMGhRa3VFUkVSRVdrS0Uxd2lJaUlpMGhRbXVFUkVSRVNrS1V4d2lZaUlpRWhUbU9BU0VSRVJrYVl3d2ZVQisvYnRVem9FSWlJaUlwL2hwM1FBVmRXY09YT3dZY01HcEtlbm8xNjllZ0JnZTd4OCtYTGNkZGRkV0x0MkxRQmd6Smd4V0w5K3ZaTGhFaEVSRWZrTXR1QXFaUFRvMFZpK2ZEbkN3c0t3ZlBseWg4ZEVSRVJFZFAyWTRDcE1wOU1wSFFJUkVSR1JwbkNJZ2tJR0Rod0lvOUdJcTFldll1REFnUUNBbkp3Y0RCdzRFTDE2OVZJNE9pSWlJaUxmeFFSWElVdVdMTUgyN2R2eDZhZWZZdmJzMlFDQTVPUmtMRm15QkFCUXAwNGRKY01qSWlJaThsa2NvcUNRd3NKQ3pKczNEMy83MjkvY3Z0NnpaMDhBd1BuejUyRXdHQ296TkNJaUlpS2Z4Z1JYSVV1V0xNR0FBUU9RbEpSa2U2NVJvMFpZdEdnUkFPQ05OOTVBaHc0ZGNOOTk5NkYzNzk1S2hVbEVSRVRrY3poRVFTRkRodzUxZVc3Ky9QbG8xNjRkaGc0ZGlyRmp4MkxzMkxFS1JFWkVSRVRrMjVqZ0txaGZ2MzR1ejVuTlpwZm41ODZkaTdpNHVNb0tpNGlJaU1pbk1jRlYwS3BWcTF5ZWE5ZXVuZHZuaVlpSWlLaHNtT0FxeEYzckxlQytCUmNBUm80YzZmRTlSRVJFUkZTTUNhNUMyRXBMUkVSRVZERzRpZ0lSRVJFUmFRb1RYQ0lpSWlMU0ZDYTRSRVJFUkFRQUtDb3FndGxzVmpxTUc4WUVsNGlJaU1yc3A1OSt3cng1ODVRT3crdXEwazJWUHZ6d1EremV2ZHZsK2ZQbno2Tjc5Kzc0NnF1dkZJakt1empKVEdGSlNVbW9YcjI2eDljdlhicUV0TFMwU295SWlJaklzMDgrK1FSMzNYV1gwbUZVcUhIanhtSFBuajF1WDF1elprMGxSK045SVNFaGVQNzU1N0ZvMFNKRVIwZmJubi83N2JmUnZIbHpmUGpoaCtqWHJ4OENBd01WalBMR01NRlZnZlhyMTN0OHpmNVd2a1JFcEExbXN4bDZ2Vzkwb2o3NDRJTTRkZW9VQUluYlpESmh6NTQ5ZVBQTk4xMjIzYlp0VzJXSFZ5RmVlKzAxcFVPb1VBTUhEa1JhV2hwbXpacGxLK3V5WmN1d2QrOWVMRjY4R0crKytTWm16SmlCU1pNbUtSenA5V09DcXdKYXZ4TFdrclMwTk5Tdlh4ODFhOVpVT3BUcmR1VElFWHoyMldmNCs5Ly9qanAxNmlnZFRxWEt6OCtIWHE5SFFFQ0EwcUY0aGRiS28yVzllL2QyYVBucjI3ZXY3V2ZuMTlSbTZkS2x0c2Z2di84K2poOC9qbW5UcGlrWWtYZDk5TkZIK09xcnI1Q1JrWUY3NzcwWEFQRDExMThySEZYRm16QmhBZ29LQ2dCSWVlZk9uWXNGQ3hZZ0pDUUVZOGVPeGVPUFA0Ny8rNy8vdzhpUkl4V085UG93d1ZXQnRXdlhlbnlOTGJqcXNtSERCdVRrNU9EbGwxOVdPcFRyY3ZIaVJUenp6RE9vVjY4ZXhvOGZqN2x6NXlJc0xFenBzQ3JOcWxXcnNIbnpacnp4eGhzSUNBaEErL2J0MGFCQkF3REE4ZVBIYlk5UG5EaUI3ZHUzS3hkb0dXbXRQTzYwYmRzV05XclVLSFc3aXhjdllzZU9IWlVRMFkxNTdybm5BQURaMmRsdUg0OFpNMGJWdDJiLy92dnZNV3JVS0tYRDhLckhIbnNNUFh2MnhEMzMzRk1sRWx1cjhQQndGQllXWXViTW1WaXpaZzNHakJtRGhJUUVBRUJRVUJEbXpwMkxKNTU0QXVucDZYamhoUmNRR2hxcWNNVGx3d1JYWWUrKysyNkpyMy8yMldlVkZBblorLzMzMy9HdmYvM0w0K3Z1V3QxTHVsQlJnM1BuenVHcHA1NUNuejU5TUhMa1NNeVpNd2VQUFBJSXBrK2ZqbWJObWlrZFhxVjQ0SUVIY096WU1jeWJOdy8vL09jL0VSVVZoU1ZMbGdDUU9yVSs5cFc3Qm1xdFBPNEVCUVhaOXEzang0OWp6cHc1ZU9PTk42RFQ2UnkydSsyMjI1UUlyOXhHakJnQkFOaXpaNC9ieC9iaklkWGdzODgrdzV3NWN3QUFKcE1KWnJNWkV5Wk1LUEU5dmpoTVljdVdMUUNBdlh2M29rV0xGdWpidDYvdHRmUG56enYwMm9XSGgrT0xMNzZvOUJpOVpjcVVLZmpoaHgrUW01dUx6WnMzSXpNekV4OSsrQ0VHREJpQSsrNjd6N2JkcFV1WDhPYWJiK0x6enovM21lRTA5cGpnS21UT25EbjQ2cXV2WURLWmtKdWJXNlpXdEpMRzZwSjN0V2pSd25aU1RVOVB4L1RwMC9INjY2OGpKQ1FFZ0J6b3g0MGJoeWVmZkJLTkd6ZFdNdFF5MmJCaEE2Wk5tNFpCZ3daaCtQRGh5TTNOeGVqUm94RWZINCtSSTBmaTdydnZ4aE5QUE9IVFF5L0s2cm5ubnJOMXkxMjRjQUdEQnc4R0lBZHo2K1B6NTg4ckZsOTVhYTA4bnZ6MTExOTQ1cGxuRUJRVWhDRkRoZ0FBcmw2OWlyTm56MkxUcGswS1IrZlovZmZmRDZQUmlLeXNMTngvLy8yWU1HRUNrcEtTc0hMbFNnUUZCUUdBdzJPMUdUSmtpTzN2L2R4eno2RlZxMWI0MjkvK3BuQlUzcmR4NDBaRVJrWmkzYnAxbUQ5L1BsYXRXZ1dEd1FCQUxwN1dyRmtEaThYaWNtSGxpMTU2NlNXODlOSkxhTmV1SFlLRGd6Rno1a3lZVENiYjZ4YUxCYW1wcVhqenpUY3hhdFFvakI4L1hzRm9yeDhUWElXTUhqMGFvMGVQeHJ4NTgzRDU4bVdNR3pkTzZaRElnM3IxNnFGNTgrWll0R2dSbm56eVNRQnlnUklVRklSR2pSb3BIRjNKRGg4K2pEbHo1bUQzN3QyWU5Ha1M3cmpqRGdEQTdiZmZqbzBiTjZKdjM3NjQ5ZFpiTVdQR0RQVHQyeGU5ZXZYQ3l5Ky9ySW1EdUxOVnExWmgxcXhaQ0EwTlJXcHFLZ0FnTWpJU2l4Y3ZCaUF0bnRiSHZ0RGlxYlh5bE9UMzMzL0hsQ2xUMExScFU5U3ZYeDhqUjQ3RW1UTm5NSDc4ZUR6MTFGT29WcTJhMGlGNnRIejVjcXhZc1FMdnZmY2VsaTlmRGdCbzE2NmQyMlBIdVhQblZOMlFzWEhqUm16YnRnM3Z2LysrMjljSER4Nk1wNTkrdXBLanVuRmJ0bXhCZkh3OGpoOC9qbWVlZVFZblRwekEwcVZMY2U3Y09menpuLzhFQUJpTlJqejAwRU40OWRWWDBhUkpFNFVqcmpnLy92Z2o1cytmRDVQSmhKa3paNkpqeDQ1S2gzVGRtT0FxN05DaFE5aTdkeS9XclZ2bjl2WHM3R3g4K3VtblNFeE1yT1RJcUxDdzBEYmh3SHJsdm1MRkNnQkFSa1lHb3FLaTBLZFBId0JBZ3dZTlZMa3VaRlpXRmdJREE3RjA2VktQcmJNeE1URjQ1NTEzc0h2M2JtUmtaR2d5dVFVa3lldlhyeCs2ZGV0bWV5NHJLd3NEQnc0RUlDMmUxc2UrME9LcHRmS1U1S2FiYnNMcnI3K08rdlhyWS9yMDZYajQ0WWR4L3Z4NXpKZ3h3eWZtS1d6Y3VCSDUrZm1ZT1hNbXhvNGRDNTFPWjJzZDlDVmJ0bXh4ZXpHeFlNRUNmUFBOTjdqbm5uc1VpT3JHblQ1OUdvOCsrcWp0NHFKdTNicFl0R2dSM25qakRkczJmbjUrdVBmZWV6Rng0a1FzV3JSSXN4TTdWNjVjaWFlZmZob2RPblFBSU9QM2c0T0RVYXRXTFlVakt6OG11QXFiTld1V3g5Zk1aak82ZGV1RzJOallTb3lJN0dWa1pQajBPc1FkT25SQWh3NGRrSitmajM3OSttSFZxbFVldDIzZHVuVWxScVlPRHovOHNLMkZ4bjdNcW5YTW9hL1JXbm1zenA0OWk2MWJ0MkxIamgwSURRM0ZJNDg4Z21QSGp1SDExMTlIWUdBZ2V2YnNxWFNJSHFXbnA4UFB6dzlCUVVIdzgvUEQyclZyRVJvYWlrV0xGcmxzbTV5Y3JFQ0VaZmZ5eXkvajNMbHplUFRSUjlHOWUzZFlMQlpNbXpZTjZlbnArT2lqanhBZUhxNTBpTmRsMEtCQkRqOHZXN1lNRFJzMlJOT21UUjJlSHp4NE1KWXNXWUwzM25zUG8wZVByc3dRSzR6WmJNYisvZnR0OHpDY2wwZXpuak44c1dXZUNhNktYTHAwQ2RXcVZZTy92ei9NWmpOU1UxTlJ0MjVkVlhlL2FablJhUFRKZ2ZYdW1NMW1uRDE3MXVHNS92MzcyMXByN2J1NXE0cjc3NzhmQUd6ak43T3pzMjNQQVRLaHlkMDZuMnFsdGZMWXk4dkxRMkppSXRxM2I0K1BQdm9JKy9idFE4T0dEVEZ4NGtSRVJrWWlQejlmbFQwb2dOd3g2cjc3N3NQdnYvK09VYU5Hd2QvZkh5KysrS0p0ZlBTNWMrZFVON0hNaytuVHAyUGR1blY0Ly8zMzhkLy8vaGMxYXRSQTdkcTE4ZTY3NzhMZjMxL3A4THptMkxGanRxV3hybDY5YWh1ZjZ1L3ZqMy84NHgvWXVuVXJqRVlqL1B4OE40WEt5OHVEeFdMQjBLRkRrWnljakJZdFdrQ3YxK1BTcFV1Mm0wK1pUQ2JzMnJVTER6NzRvTUxSWGgvZnJSME5Hang0TURJeU1nQUFlcjBlY1hGeG1EaHhvc0pSVlYyWEwxLzJ1V1ZSeWlNMU5iVktMUkZtcjZDZ0FQLzg1ei9SclZzM0ZCUVVZUHo0OGNqSXlFQmlZaUplZmZWVm43dXcwVnA1bkhYcTFBbloyZGt3bTgwWU8zWXNUcDQ4aWNPSEQrUGd3WU1Pczc3VkpqOC9INmRPblVLWExsMEFBTUhCd1FEa3hnbGp4NDdGbFN0WE1HellNTnRZNlprelp5b1dhMW5vOVhyMDdOa1RQWHYyeEtaTm0vRGVlKzloNTg2ZFNFMU54WUFCQTVRT3oydGVlT0VGSEQ5K0hPM2J0NGZCWUhCb1dlL1ZxeGQ2OWVxbFlIVGVjZURBQWRTcFV3ZlBQZmVjYlpoUC8vNzkwYXRYTDl2d0daMU9oMWF0V3FGcjE2NUtobnJkbU9DcXlEZmZmQU5BV3RzQStQeEp5ZGNkT1hJRU1URXhTb2RCWG1ZeW1mRDAwMDhqT2pvYUhUcDB3UFBQUDQ5Qmd3WmgzNzU5Nk5peEl5WlBub3hKa3liNXpCaEpyWlhIa3pWcjF1RExMNzlFVGs0T2F0ZXVqZmo0ZUNRa0pPREFnUU9xbmZRVEZCU0UyYk5uT3p4bkhSYzljT0JBbkQxN0ZybTV1Umd3WUlDdGZqNzc3RFBicWdWcTFxMWJOM1R0MmhVLy9QQUQ4dlB6bFE3SEs2ekRld0NaVjdGOSszYk56a200NVpaYjhPV1hYenEwdkUrY09GRlRqV3BNY0ZXSWlhMDZwS2Ftb2xPblRrcUhRVjUwOHVSSjVPWGxJU29xQ3NPR0RjUGpqeitPSGoxNjJOWlFUVWxKd1pFalJ6QnMyREM4K09LTHFrMmNyTFJXbnBJTUhqd1lnd2NQaHRsc3hxbFRwM0Rnd0FIOCtlZWZPSGZ1bktyTDViejgxNUlsUzJDeFdMQm16UnJNbmowYkw3NzRJalp1M0lobm4zM1daNFlxV09sME90eDU1NTFLaCtFMXppMnpXazF1cmJRMHJNUWRKcmhFYm16ZHVoVy8vUElMeG80ZHEzUW9OOHgrQVh6N3g3MTc5M2JaZHVqUW9UNTdXOGF5Q0E0T3hrTVBQWVNISDM0WUR6MzBFSVlNR1lMaHc0YzdiUFBjYzgvaG80OCt3cmh4NDdCMDZWSlZud1MwVmg1Mzh2UHpTN3lkdVhYc3VDKzBJdjcxMTE5WXRtd1pObTNhaFBqNGVDeGN1QkIxNjlaRlltSWlYbmpoQlZTdlhoMURoZ3hCdTNidGxBNlZ5T2N4d1NWeTQ5WmJiOFhzMmJNUkZSV2xkQ2czN01jZmYxUTZCTldvV2JPbTdhTGwwMDgvZGJnbHF2MTQ1TWNlZXd4RGhneFJmVEtvdGZLNFU3Tm1UYXhaczZiVTdkeGRzS25KOE9IREVSWVdoZ1lOR21ESWtDR0lqSXkwdlphUWtJQ0ZDeGRpMTY1ZGFOaXdvWUpSa2ozN0d6c1VGUlg1NVA1VFZrYWowV2VYci9PRWZlRXFvL2FEZEZVUkZCU0VsaTFiS2gwR1ZTRDdaQkNBYlJGK0sxOWI1MUpyNWJFcVMwYllEUDhBQUJLb1NVUkJWSEpibnUyVU1tREFBSVNFaEtCZnYzNE95YTJWVHFmRHJiZmVpaG8xYWlnUW5YZjQ4cEtLNmVucERqL241T1NnZi8vK3lNdkx3L3IxNi9IMDAwL2I1c2RvMFlRSkUvREpKNThvSFlaWHNRVlhJYzg4OHd5T0hqM3E4bnhtWnFidDVnTDJ2djc2NjhvSWk0aUl5Q1l0TFEzNzl1M0RoUXNYa0ptWmlZeU1ESnc3ZHc1SlNVbVlOR2tTekdhemJkN0lpQkVqZkRMSlBYWHFGSVlPSFlwNTgrYWhlZlBtQUdUb1M4ZU9IUkVjSEl6dTNidGo5ZXJWU0U5UGQ3bVExSXBISDMwVUV5ZE94Q09QUE9MVHk1L1owMFlwZk5CYmI3MWxlMnd5bVRCLy9ud2NPblFJT1RrNWlJbUp3ZDEzMzYzcTVXK0lpRWo3akVZakRBWURtalJwZ3M4Ly94eWZmZllab3FLaWJHdWxkdW5TQmR1MmJWTTR5aHNUR3h1TEo1OThFczgvL3p3V0xWcUUwTkJRL085Ly80UFJhSFFvbS9WbUJ5RWhJZmppaXkrVUN2ZUcyZC85MEo3WmJFYVBIajFjbmwrNGNLSHFiMHZ2RG9jb0tHenIxcTE0K09HSGtaT1RnNWt6WnlJd01CRHZ2UE1POXU3ZGl4RWpSbURYcmwxS2gwZ2FVbEJRZ0FVTEZnQ1FXeEZiSDFkRnVibTVTb2ZnRlFjUEhzU3dZY01Bd0tFTE5Ta3B5YlpBdlMrN2RPa1NYbnp4UmJmZHd4YUxCWmN1WGNLaFE0ZXdjZU5HWEw1OFdZRUl2V2Zmdm4xS2grQ2lRNGNPR0RwMEtQcjA2UU85WG8rRWhBUkVSRVJvYm9XQndZTUhvMG1USmpodzRBQSsvdmhqWkdWbFlkMjZkVmkxYWhWV3JWcUZzMmZQMmg3N2NuSUx5TTFnTm0zYWhFY2ZmUlFEQmd5dy9ieGx5eFpzMnJRSjQ4ZVBSNnRXcld6UCsySnlDN0FGVnhGR294SExsaTNEaWhVcmtKZVhoN0ZqeDlvV0F1L1RwdzhDQXdQeDBrc3Y0YWVmZnNLMGFkT2cxK3N4YWRJa3RHalJRdUhJcTU2a3BLUVM3OEh0YTdmeXpjdkx3N3g1OHpCOCtIQVVGQlRZSGxjRjI3ZHZ4NFlORzNEMjdGa2NQWG9VTldyVXdDZWZmSUsyYmR1aWR1M2FEdHRtWkdUZ2wxOStVU2pTOGxtL2ZyMHQvb1VMRnlJc0xNemwxcU8rYk5teVpRZ05EYlYxZ3c4Wk1nUlhybHhCWVdFaExsMjZoTHAxNnlJaUlnSVJFUkdJakl4RXExYXRGSTdZMFp3NWM3Qmh3d2FrcDZlalhyMTZBR0I3dkh6NWN0eDExMTFZdTNZdEFHRE1tREZZdjM2OWt1RzZlT2loaDNEKy9IbVlUQ1lVRmhZNjNQUkFiYkhlQ0oxT2gxbXpadUhvMGFPMlcxeHJYY2VPSFRGMTZsU01HVFBHNGZsZmZ2bEZFeXQ1TU1GVmdKK2ZIekl5TXZENDQ0L2p0ZGRldy9UcDB4MWUvKzY3NzJ5UHpXWXpubnJxS1orOWd0S0NWYXRXdVoxWmFqS1owTDU5ZXdVaW91c1JGUldGRGgwNllQTGt5Vmk3ZHExdDBsVlFVSkR0ZnV0V3ZyTCtzY1Zpd2VyVnF6RisvSGdBd0srLy9vb25ubmhDNGFpOEp6YzNGMTkvL1RYZWYvOTliTjY4R1EwYk5zVEpreWV4WWNNR0ZCVVY0ZTY3NzhheVpjdVVEck5FbzBlUHh1alJvNUdjbkd5YitHZi9XTzJzclpXTEZpM0NXMis5cGFtazFwbE9wOE8zMzM2TFVhTkdZZHEwYWVqWHI1L0Q2OWFmZS9mdWJSdXU0TXVzaldhN2QrOUc2OWF0QWNpdGlUZHMySUJSbzBZcEdacFhNTUZWaVBXSzZaVlhYaW54Z05HcFV5ZVhuWXlvUE1hT0hZdVVsQlIwN3R5NXhPM2VmZmRkZE9qUXdYYmJScTFwMUtnUkdqVnFoRmRlZWNWblZ4Und0blhyVnB3NWN3YWRPblhDcFV1WDhOdHZ2MkhTcEVtMjFrNzdDYXRqeG94Qno1NDlsUXIxdWl4Y3VCQjkrL1pGU0VnSVpzeVlZUnRTWTEydXFiQ3dVTW53eXNXWHUvU05ScVB0UW4vYXRHa1lObXlZSnUveXVIRGhRaVFsSmFGang0NllQbjI2dzRWdlVsS1N5NFd3Rmd3ZlBoeHZ2ZlVXUHZqZ0ErajFlaXhZc0FEZHVuVXJzZWZTVnpEQlZWaCtmcjdiVlJOSVBYejlBaU14TVJHTEZpMHFNY0hOejgvSDRzV0xjYzg5OTFSaVpKWHI5ZGRmeDQ4Ly9vaExseTdoL3Z2dkJ5QkxhZVhuNTd2VXNhK01YVjI0Y0NFQXVmdmg2dFdyMGI5L2Yvem5QLzhCSUNma3I3LysycWZYdFZ5L2ZqMzBlajFTVTFOeC8vMzNvMDZkT3JiWC9QMzlvZFBwWURRYVZUM3JlK0RBZ1RBYWpiaDY5YXJ0TnIwNU9Ua1lPSENneTUyejFPckxMNzlFaHc0ZGNPTEVDVFJzMkJDUFAvNDQ1czJicDdrMWUxZXNXR0ViTGxoVjlPalJBeXRYcnNUczJiUFJybDA3ckY2OUdwOS8vcm5TWVhtRmVvOEtWVVJRVUZDSlM0RDVTbGVwbHZuNkVJWDc3NzhmQ3hjdXhKRWpSenpldUdMOSt2VzQrZWFiYldNRXRlamYvLzQzT25mdWpERmp4amgwRDcvNjZxc3VMWnZmZnZ0dFpZZFhiaHMyYk1DRkN4ZHNQNjljdVJLVEowOVdMcUFLc0hUcFVxU25wK09GRjE3QW80OCthbnZlT2c3VWFEUTYxTjJ3WWNNd2RPalFTbyt6SkV1V0xNSDI3ZHZ4NmFlZll2YnMyUUFrZnVzNFQvdWtYWTB5TXpQeDRZY2Y0dE5QUDhXU0pVc3daTWdRRkJVVjRhV1hYc0wvL3ZjL3BjUHptdjM3OTBPbjA2RnAwNllBWkhpZ3B5RUtQWHIwd0RQUFBGUHBNVmFVVjE1NUJRTUhEc1FYWDN5QnVYUG51bDJuMlJjeHdWV1l1OVlqVW85dDI3WjViQUV6R0F3K3NUeE9aR1FrdW5idGlxVkxsM3E4RGUrU0pVc2NFZ2l0K3Y3Nzc2SFg2ekY5K25TTUdESEN0dnJBM0xsemNlclVLY1RHeGpwc3IrWVd0cSsrK2dvdnZQQUNubnJxS1FEQTdObXpVYk5tVFlXajhyNnBVNmRpd29RSkRzTktyTU82NXN5Wmc2S2lJano3N0xOS2hWZXF3c0pDekpzM0Q2TkhqM2I3dWpWQlAzLyt2Q3BiMnlkTm1vUUhIM3pRNGVMNGIzLzdtK2FXc2Z6MjIyOGRsc2pTNi9WVllvaENlbm82M24zM1haaE1KalJzMkJCdnYvMDJubnJxS1hUczJGSHAwRzRZRTF5RlBmamdneGczYnB6SDEyZk9uRm1KMFpBOTV4VVVzck96c1czYk5uVHExQWtSRVJHMjUzMWhKWVY3N3JrSEw3NzRvdHNrZHYvKy9jak16RVQzN3QwclA3QktkT0hDQlJ3NWNnUmhZV0ZvMTY0ZEprNmNpQlVyVnRqR1JpWWxKV0g1OHVXcVRETGNtVEJoQXFLam8yMC91NnRiKzR2bk9uWHEySVkwK0lxMzMzNGJwMCtmeHNjZmY0d3paODVnd29RSkRxL1hyRmtUZS9mdVZTaTZzbG15WkFrR0RCamdNTGE5VWFOR1dMUm9FWVlPSFlvMzNuZ0RYMzc1SmZ6OS9XMURaOVNrVTZkT2JsZmxDQThQQndDZnVNZ3ZqZEZveEpvMWEvRDIyMjhySFVxbE1CcU4rUG5ubjdGaXhRcjgvUFBQU0VsSndiSmx5MUN0V2pWOC92bm5lUEhGRnhFUkVZRmV2WHFoVzdkdVNFeE05TWt4NUV4d0ZXSy8xSXI5cWdudWZQdnR0eGczYmh6dXZ2dnVpZzZMN0FRRUJEamMvdE4rdUlpbjU5V3FVNmRPZU9TUlI5eU9MUzBxS3NLWU1XTnNFNU8wYXY3OCtlamR1emNXTGx5SU8rKzhFOG5KeVJnL2ZqeisvUE5QMnpiMkNZYmE3eDVvbjl3Q3JyZXF0Ylk0K1VyQzdrN3IxcTFScDA0ZHhNWEZvVjY5ZWk0dDdQWHExVlA5TFhyZERabVlQMzgrMnJWcmg2RkRoMkxzMkxFWU8zYXNBcEdWVFdsRFByS3lzcENYbDRmVHAwLzc3T1ROckt3c3RHclZ5bUVwVHJQWjdIQThpSXVMYy9oNXdZSUZQdG1WYnphYjhmampqeU1qSXdNcEtTbDQ0WVVYSEZybmh3NGRpZ2NlZUFDclZxM0M4dVhMOGQxMzMrSGpqejlHYUdpb2dsRmZIeWE0Q3RIeVVpdWtQZ2FEQVU4ODhRU3lzN05kWHJNdUQ2TjE0ZUhodU8rKyt4d21acjMyMm11MjEzMnRCYmNxdU91dXUyeVBDd3NMY2VYS0ZZZlhtelZyaHNPSEQ4Tm9OT0w0OGVNNGVmS2tRK09CV3JnYmh1WnVqT2ZjdVhOOTdsYXdhV2xwbUQ1OU92ejgvSHgybUZOMGREVGVmUE5OaCtmaTR1SjhaaW0zOHREcjlaZ3padzdDdzhNOU5tb0VCUVhoZ1FjZXdBTVBQSURDd2tLZnZYQmhna3RVQWw5YWhvaEtObXJVS0ovc1pxdktkdS9lalIwN2RtRFhybDNZczJjUFhucnBKZHRyKy9mdngxOS8vWVc2ZGVzaUxTME5GeTllUkZwYW1pb1RYSGRqTjl1MWErZHpZenJkRFVmbzJiT256eTAvVnhaYVRHNnQ3SWZZbGNaWGsxdUFDUzZSUjBWRlJSN3ZDR1ZkN3NlNm5Wck5temZQWmNtWDBOQlEyNzNJN1I5YmJkcTBxZExpcTB6T3llMmVQWHRjVmgxNDhNRUhIWDdXOGtuT0Y2U21wc0ppc1NBbEpRVXpac3hBYm00dTh2THlNSHo0Y0p3NWN3Yi8rdGUva0pLU2dnOCsrQUJObXpaRjNicDFsUTdaaGFkSnhPNWFjQUZnNU1pUm5IaE01QVZNY0lrOHFGKy92a09DWXgxL0ZSTVQ0M0FyUnpWT0RMRWFOV3FVSnU1STQwMjMzWFliQUtCVnExYWFTR0FuVHB6bzl2bkpreWY3L0xocTU3S1p6V1owNzk0ZC9mcjFRN2R1M2FEWDYyRTBHcEdXbG9hdnYvNGFIM3p3Z1VLUmV1WnJyYlJFV3NFRVYwR25UNTlHVEV5TTdTUlVVRkNBK2ZQblkrVElrYlk3OVpCeW5KTWY2OCtlbmlmZk1HWEtGS1ZEOEtxVWxCUzN6MnZ4cGgzaDRlRXVZeVg5L1B4Y25pTWk4dTNMZXg4M2UvWnNUSnMyRFJhTEJZRGNMZWJnd1lOTWJvbUlpSWh1QUZ0d0ZUUmx5aFNNR2pVS0N4Y3V4QU1QUElBUFAvd1FnT1BNWVVEV1gvMzg4OCtSa0pDZ1JKaEVSRVJFUG9VSnJvSUNBd1B4MWx0dlFhZlRZZXJVcVhqb29ZY3dmUGh3bCszdXZmZGVuNTdKU0VSRVJGU1ptT0FxckhyMTZqaHk1QWp5OC9PeGFkTW1yRnk1MHVHMVR6NzVCRVZGUlV4d2lZaUlpTXFJQ2E1Q0ZpMWFoQTgrK0FBNU9UbjQ5ZGRmTVh2MmJOeDExMTFZdTNhdGJSdnJlbzZGaFlVSURBeFVLbFFpSWlJaW44SkpaZ29aT25Sb21lOW01c3QzRWlFaUlpS3FiR3pCVlJsM2E2b1dGQlFnS0NoSWdXaUlpSWlJZkE4VFhKV3hYMU0xT1RrWlpyTVpPcDNPNXhkc0p5SWlJcW9zVEhCVjR0S2xTd0FjYit0b01CaHc5ZXBWanI4bElpSWlLZ2NtdUFxNmZQa3lBR0RzMkxHNDdiYmIwS1ZMRjB5ZVBCa0FZREtaWURBWXNHN2RPdFNzV1ZQQktJbUlpSWg4Q3hOY0JaMCtmUm90V3JUQXNHSEQwTFJwVS9UdjM5LzIydVRKay9IOTk5OURwOU5oL1BqeENrWkpSRVJFNUZ1WTRDcW9XYk5tK09pamo5eSs5c29ycjJEeTVNa2NmMHRFUkVSVVRreHdWY3hnTUNnZEFoRVJFWkhQWWRNZ0VSRVJFV2tLRTF3aUlpSWkwaFFtdUVSRVJFU2tLVXh3aVlpSWlFaFRtT0FTRVJFUmthWXd3U1VpSWlJaVRXR0NTMFJFUkVTYXdnU1hpSWlJaURTRkNTNFJFUkVSYVFvVFhDSWlJaUxTRkNhNFJFUkVSS1FwVEhDSmlJaUlTRk9ZNEJJUkVSR1JwakRCOVJLRHdRQUFNSmxNQ2tjaXJISDQrZmtwSEFrUkVhbUIyczVUVnQ0OFgxV0ZNdHFyYXVVdER5YTRYbEsvZm4wQVFHWm1wc0tSQ0dzY2NYRnhDa2RDUkVScW9MYnpsSlUxbmdZTkd0endaMVdGTXRxcmF1VXREeWE0WHRLaVJRc0F3TXFWS3hXT0JMQllMTFk0bWpkdnJuQTBSRVNrQm1vNlQxbjk4Y2NmT0h6NE1DSWpJMUc3ZHUwYi9yeXFVRVo3VmEyODVjSCtheThaT1hJazFxMWJoM256NW1ISGpoMW8zTGd4UWtOREt6VUdpOFdDeTVjdlkrL2V2ZGkvZnoraW82TXhaTWlRU28xQlRRd0dBMHdtRTB3bWs2MGJSMjNLMDQyanh2Slk0Ni9zZU5UNHR3Q3V2MXRPYmVXcGlIcFZXeG10eWx0bmFpcEhlZXRKRGVjcHE4TENRcHc1Y3dZYk4yNkV4V0xCTTg4OEE1MU9kOE9mV3hYS2FLK3FsYmM4bU9CNlNVeE1ER2JQbm8wcFU2YmcxMTkveGErLy9xcG9QQzFhdE1Da1NaTlFyVm8xUmVOUVV2MzY5WEhzMkRGa1ptWWlPanBhNlhEY0trODNqaHJMbzlSUUdEWCtMUURnd29VTEFNci85MUJiZVNxaVh0VldScXZ5bGxWTjVTaHY3R283VHdGQVVGQVFubjMyV2ZUdTNkc3JuMWNWeW1pdnFwVzNQSmpnZWxGU1VoS1dMRm1DZmZ2MjRjaVJJN2g0OFdLbHgxQ3JWaTNFeDhlalpjdVcwT3VyOWdpVUZpMWE0Tml4WTFpNWNpV0dEeCt1ZERndXpHWXpWcTFhQlFDNCtlYWJTOTFlamVWUmFpaU1HdjhXZVhsNStQNzc3d0VBelpvMUs5ZDcxVmFlaXFoWHRaVVJBQzVmdm94Tm16WkJwOU9oYWRPbVpYcVBtc3B4UGZXa2h2TVVJRWxRdzRZTmNmUE5OeU15TXRLcm4xMFZ5bWl2cXBXM3JIUVdpOFdpZEJCRUZlSHMyYk40NElFSGtKK2ZqM2J0MmluYWRXUFBZckVnT3pzYnUzYnR3dUhEaDlHd1lVTjg5dGxuQ0FnSUtQRjlhaXJQbFN0WGNQRGdRZXpZc1FQQndjRll1blFwWW1KaUt1MzNxK2x2WVRhYmtaV1ZoUjkvL0JIbno1OUhyMTY5TUczYXRISjlobHJLVTVIMXFwWXlBdEsxbjVtWmlVMmJOaUU3T3h1REJnM0N2Ly85N3pLOVZ3M2xVSHIvSS9JRlRIQkowOUxTMGpCbHloU2NPblZLNlZEY2F0T21EVjU2NlNYYlROalNxSzA4OWVyVnc4U0pFNUdVbEZUcHYxdHRmd3NBNk5ldkg1NS8vbm1FaFlXVis3MXFLazlGMWF1YXlnZ0FPcDBPRHozMEVQN3hqMzhnT0RpNHpPOVRTem1VM1ArSTFJNEpMbWxlUVVHQjRsMDN6bXJYcm8yRWhBUTBiOTY4M0VOSjFGQ2VHalZxSUNFaEFUZmZmRE1DQXdNVmlRRlF4OS9DWURBZ05qWVdpWW1KaUkrUHY2SFBVcm84bFZHdlNwY1JrQWxsY1hGeGFOcTBLV0pqWTYvck01UXNoMXIyUHlJMVk0SkxSRVJFUkpwU3RXY2hFUkVSRVpIbU1NRWxJaUlpSWsxaGdrdEVSRVJFbXNJRWw0aUlpSWcwaFFrdUVSRVJFV2tLRTF3aUlpSWkwaFFtdUVSRVJFU2tLVXh3aVlpSWlFaFRtT0FTRVJFUmthWXd3U1VpSWlJaVRXR0NTMFJFUkVTYXdnU1hpSWlJaURTRkNTNFJFUkVSYVFvVFhDSWlJaUxTRkNhNFJFUkVSS1FwVEhDSmlJaUlTRk9ZNEJJUkVSR1JwakRCSlNJaUlpSk5ZWUpMUkVSRVJKckNCSmVJaUlpSU5JVUpMaEVSRVJGcENoTmNJaUlpSXRJVUpyaEVSRVJFcENsTWNJbUlpSWhJVTVqZ0VoRVJFWkdtTU1FbElpSWlJazFoZ2t0RVJFUkVtc0lFbDRpSWlJZzA1ZjhCWVFEd050U1VPeW9BQUFBQVNVVk9SSzVDWUlJPSIsCiAgICJUaGVtZSIgOiAiIiwKICAgIlR5cGUiIDogImZsb3ciLAogICAiVmVyc2lvbiIgOiAiNzkiCn0K"/>
    </extobj>
  </extobjs>
</s:customData>
</file>

<file path=customXml/itemProps116.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9810</Words>
  <Application>WPS 演示</Application>
  <PresentationFormat>宽屏</PresentationFormat>
  <Paragraphs>1112</Paragraphs>
  <Slides>54</Slides>
  <Notes>54</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54</vt:i4>
      </vt:variant>
    </vt:vector>
  </HeadingPairs>
  <TitlesOfParts>
    <vt:vector size="65" baseType="lpstr">
      <vt:lpstr>Arial</vt:lpstr>
      <vt:lpstr>宋体</vt:lpstr>
      <vt:lpstr>Wingdings</vt:lpstr>
      <vt:lpstr>微软雅黑</vt:lpstr>
      <vt:lpstr>黑体</vt:lpstr>
      <vt:lpstr>Calibri</vt:lpstr>
      <vt:lpstr>Wingdings</vt:lpstr>
      <vt:lpstr>Arial Unicode MS</vt:lpstr>
      <vt:lpstr>PingFang SC</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中华</cp:lastModifiedBy>
  <cp:revision>471</cp:revision>
  <dcterms:created xsi:type="dcterms:W3CDTF">2019-06-19T02:08:00Z</dcterms:created>
  <dcterms:modified xsi:type="dcterms:W3CDTF">2022-02-21T06:00:08Z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2052-11.1.0.11294</vt:lpwstr>
  </property>
  <property fmtid="{D5CDD505-2E9C-101B-9397-08002B2CF9AE}" pid="3" name="KSOTemplateUUID">
    <vt:lpwstr>v1.0_mb_o18UiD5Rq84nNkV3cuRZgw==</vt:lpwstr>
  </property>
  <property fmtid="{D5CDD505-2E9C-101B-9397-08002B2CF9AE}" pid="4" name="ICV">
    <vt:lpwstr>70FC714F96EC4572BFE4A1A0311476F1</vt:lpwstr>
  </property>
</Properties>
</file>